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ovelo" charset="1" panose="02000000000000000000"/>
      <p:regular r:id="rId10"/>
    </p:embeddedFont>
    <p:embeddedFont>
      <p:font typeface="Lato" charset="1" panose="020F0502020204030203"/>
      <p:regular r:id="rId11"/>
    </p:embeddedFont>
    <p:embeddedFont>
      <p:font typeface="Lato Bold" charset="1" panose="020F0502020204030203"/>
      <p:regular r:id="rId12"/>
    </p:embeddedFont>
    <p:embeddedFont>
      <p:font typeface="Lato Italics" charset="1" panose="020F0502020204030203"/>
      <p:regular r:id="rId13"/>
    </p:embeddedFont>
    <p:embeddedFont>
      <p:font typeface="Lato Bold Italics" charset="1" panose="020F0502020204030203"/>
      <p:regular r:id="rId14"/>
    </p:embeddedFont>
    <p:embeddedFont>
      <p:font typeface="Poppins ExtraBold" charset="1" panose="00000900000000000000"/>
      <p:regular r:id="rId15"/>
    </p:embeddedFont>
    <p:embeddedFont>
      <p:font typeface="Poppins ExtraBold Bold" charset="1" panose="00000A00000000000000"/>
      <p:regular r:id="rId16"/>
    </p:embeddedFont>
    <p:embeddedFont>
      <p:font typeface="Poppins ExtraBold Italics" charset="1" panose="00000900000000000000"/>
      <p:regular r:id="rId17"/>
    </p:embeddedFont>
    <p:embeddedFont>
      <p:font typeface="Poppins ExtraBold Bold Italics" charset="1" panose="00000A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15499815" y="1028700"/>
            <a:ext cx="766692" cy="639839"/>
          </a:xfrm>
          <a:custGeom>
            <a:avLst/>
            <a:gdLst/>
            <a:ahLst/>
            <a:cxnLst/>
            <a:rect r="r" b="b" t="t" l="l"/>
            <a:pathLst>
              <a:path h="639839" w="766692">
                <a:moveTo>
                  <a:pt x="0" y="0"/>
                </a:moveTo>
                <a:lnTo>
                  <a:pt x="766692" y="0"/>
                </a:lnTo>
                <a:lnTo>
                  <a:pt x="766692" y="639839"/>
                </a:lnTo>
                <a:lnTo>
                  <a:pt x="0" y="639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224837" y="3174843"/>
            <a:ext cx="8877323" cy="1968657"/>
          </a:xfrm>
          <a:prstGeom prst="rect">
            <a:avLst/>
          </a:prstGeom>
        </p:spPr>
        <p:txBody>
          <a:bodyPr anchor="t" rtlCol="false" tIns="0" lIns="0" bIns="0" rIns="0">
            <a:spAutoFit/>
          </a:bodyPr>
          <a:lstStyle/>
          <a:p>
            <a:pPr>
              <a:lnSpc>
                <a:spcPts val="7388"/>
              </a:lnSpc>
            </a:pPr>
            <a:r>
              <a:rPr lang="en-US" sz="7036" spc="703">
                <a:solidFill>
                  <a:srgbClr val="5271FF"/>
                </a:solidFill>
                <a:latin typeface="Poppins ExtraBold Bold"/>
              </a:rPr>
              <a:t>YOUTUBE SUMMARIZER:</a:t>
            </a:r>
          </a:p>
        </p:txBody>
      </p:sp>
      <p:sp>
        <p:nvSpPr>
          <p:cNvPr name="TextBox 10" id="10"/>
          <p:cNvSpPr txBox="true"/>
          <p:nvPr/>
        </p:nvSpPr>
        <p:spPr>
          <a:xfrm rot="0">
            <a:off x="2224837" y="5404036"/>
            <a:ext cx="11924551" cy="1413120"/>
          </a:xfrm>
          <a:prstGeom prst="rect">
            <a:avLst/>
          </a:prstGeom>
        </p:spPr>
        <p:txBody>
          <a:bodyPr anchor="t" rtlCol="false" tIns="0" lIns="0" bIns="0" rIns="0">
            <a:spAutoFit/>
          </a:bodyPr>
          <a:lstStyle/>
          <a:p>
            <a:pPr>
              <a:lnSpc>
                <a:spcPts val="5438"/>
              </a:lnSpc>
            </a:pPr>
            <a:r>
              <a:rPr lang="en-US" sz="5179" spc="258">
                <a:solidFill>
                  <a:srgbClr val="2B4A9D"/>
                </a:solidFill>
                <a:latin typeface="Lovelo"/>
              </a:rPr>
              <a:t>SIMPLIFYING VIDEO CONTENT CONSUMPTION</a:t>
            </a:r>
          </a:p>
        </p:txBody>
      </p:sp>
      <p:sp>
        <p:nvSpPr>
          <p:cNvPr name="Freeform 11" id="11"/>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4">
              <a:alphaModFix amt="69000"/>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0"/>
            <a:ext cx="541602" cy="10287000"/>
            <a:chOff x="0" y="0"/>
            <a:chExt cx="157867" cy="2998468"/>
          </a:xfrm>
        </p:grpSpPr>
        <p:sp>
          <p:nvSpPr>
            <p:cNvPr name="Freeform 13" id="13"/>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5400000">
            <a:off x="568482" y="1960670"/>
            <a:ext cx="829509" cy="1966473"/>
            <a:chOff x="0" y="0"/>
            <a:chExt cx="2354580" cy="5581882"/>
          </a:xfrm>
        </p:grpSpPr>
        <p:sp>
          <p:nvSpPr>
            <p:cNvPr name="Freeform 11" id="11"/>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2" id="12"/>
          <p:cNvGrpSpPr/>
          <p:nvPr/>
        </p:nvGrpSpPr>
        <p:grpSpPr>
          <a:xfrm rot="-5400000">
            <a:off x="4980926" y="-2587876"/>
            <a:ext cx="1629197" cy="7951652"/>
            <a:chOff x="0" y="0"/>
            <a:chExt cx="2354580" cy="11492046"/>
          </a:xfrm>
        </p:grpSpPr>
        <p:sp>
          <p:nvSpPr>
            <p:cNvPr name="Freeform 13" id="13"/>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4" id="14"/>
          <p:cNvGrpSpPr/>
          <p:nvPr/>
        </p:nvGrpSpPr>
        <p:grpSpPr>
          <a:xfrm rot="-5400000">
            <a:off x="568482" y="5342674"/>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6" id="16"/>
          <p:cNvSpPr txBox="true"/>
          <p:nvPr/>
        </p:nvSpPr>
        <p:spPr>
          <a:xfrm rot="0">
            <a:off x="2428018" y="3191507"/>
            <a:ext cx="8926205" cy="95250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We have created a back-end application directory containing files written in Python.</a:t>
            </a:r>
          </a:p>
        </p:txBody>
      </p:sp>
      <p:sp>
        <p:nvSpPr>
          <p:cNvPr name="TextBox 17" id="17"/>
          <p:cNvSpPr txBox="true"/>
          <p:nvPr/>
        </p:nvSpPr>
        <p:spPr>
          <a:xfrm rot="0">
            <a:off x="2428018" y="2648681"/>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BACK END </a:t>
            </a:r>
          </a:p>
        </p:txBody>
      </p:sp>
      <p:sp>
        <p:nvSpPr>
          <p:cNvPr name="TextBox 18" id="18"/>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19" id="19"/>
          <p:cNvSpPr txBox="true"/>
          <p:nvPr/>
        </p:nvSpPr>
        <p:spPr>
          <a:xfrm rot="0">
            <a:off x="1359492" y="6002379"/>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20" id="20"/>
          <p:cNvSpPr txBox="true"/>
          <p:nvPr/>
        </p:nvSpPr>
        <p:spPr>
          <a:xfrm rot="0">
            <a:off x="2123218" y="887905"/>
            <a:ext cx="7020782" cy="961901"/>
          </a:xfrm>
          <a:prstGeom prst="rect">
            <a:avLst/>
          </a:prstGeom>
        </p:spPr>
        <p:txBody>
          <a:bodyPr anchor="t" rtlCol="false" tIns="0" lIns="0" bIns="0" rIns="0">
            <a:spAutoFit/>
          </a:bodyPr>
          <a:lstStyle/>
          <a:p>
            <a:pPr algn="ctr">
              <a:lnSpc>
                <a:spcPts val="6885"/>
              </a:lnSpc>
            </a:pPr>
            <a:r>
              <a:rPr lang="en-US" sz="6557" spc="327">
                <a:solidFill>
                  <a:srgbClr val="FFFFFF"/>
                </a:solidFill>
                <a:latin typeface="Poppins ExtraBold"/>
              </a:rPr>
              <a:t>System design</a:t>
            </a:r>
          </a:p>
        </p:txBody>
      </p:sp>
      <p:sp>
        <p:nvSpPr>
          <p:cNvPr name="TextBox 21" id="21"/>
          <p:cNvSpPr txBox="true"/>
          <p:nvPr/>
        </p:nvSpPr>
        <p:spPr>
          <a:xfrm rot="0">
            <a:off x="2428018" y="6721615"/>
            <a:ext cx="8926205" cy="23812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Text summarization is the task of shortening longer text into a precise summary that preserves key information content and overall meaning.  The transformers library is used for text summarization.</a:t>
            </a:r>
          </a:p>
        </p:txBody>
      </p:sp>
      <p:sp>
        <p:nvSpPr>
          <p:cNvPr name="TextBox 22" id="22"/>
          <p:cNvSpPr txBox="true"/>
          <p:nvPr/>
        </p:nvSpPr>
        <p:spPr>
          <a:xfrm rot="0">
            <a:off x="2428018" y="5945764"/>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PERFORM TEXT SUMMARIZATION</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4980926" y="-2587876"/>
            <a:ext cx="1629197" cy="7951652"/>
            <a:chOff x="0" y="0"/>
            <a:chExt cx="2354580" cy="11492046"/>
          </a:xfrm>
        </p:grpSpPr>
        <p:sp>
          <p:nvSpPr>
            <p:cNvPr name="Freeform 13" id="13"/>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4" id="14"/>
          <p:cNvGrpSpPr/>
          <p:nvPr/>
        </p:nvGrpSpPr>
        <p:grpSpPr>
          <a:xfrm rot="-5400000">
            <a:off x="568482" y="1988977"/>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6" id="16"/>
          <p:cNvSpPr txBox="true"/>
          <p:nvPr/>
        </p:nvSpPr>
        <p:spPr>
          <a:xfrm rot="0">
            <a:off x="1342168" y="264868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grpSp>
        <p:nvGrpSpPr>
          <p:cNvPr name="Group 17" id="17"/>
          <p:cNvGrpSpPr/>
          <p:nvPr/>
        </p:nvGrpSpPr>
        <p:grpSpPr>
          <a:xfrm rot="-5400000">
            <a:off x="568482" y="5368363"/>
            <a:ext cx="829509" cy="1966473"/>
            <a:chOff x="0" y="0"/>
            <a:chExt cx="2354580" cy="5581882"/>
          </a:xfrm>
        </p:grpSpPr>
        <p:sp>
          <p:nvSpPr>
            <p:cNvPr name="Freeform 18" id="18"/>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9" id="19"/>
          <p:cNvSpPr txBox="true"/>
          <p:nvPr/>
        </p:nvSpPr>
        <p:spPr>
          <a:xfrm rot="0">
            <a:off x="1376816" y="6056325"/>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20" id="20"/>
          <p:cNvSpPr txBox="true"/>
          <p:nvPr/>
        </p:nvSpPr>
        <p:spPr>
          <a:xfrm rot="0">
            <a:off x="2123218" y="887905"/>
            <a:ext cx="7020782" cy="961901"/>
          </a:xfrm>
          <a:prstGeom prst="rect">
            <a:avLst/>
          </a:prstGeom>
        </p:spPr>
        <p:txBody>
          <a:bodyPr anchor="t" rtlCol="false" tIns="0" lIns="0" bIns="0" rIns="0">
            <a:spAutoFit/>
          </a:bodyPr>
          <a:lstStyle/>
          <a:p>
            <a:pPr algn="ctr">
              <a:lnSpc>
                <a:spcPts val="6885"/>
              </a:lnSpc>
            </a:pPr>
            <a:r>
              <a:rPr lang="en-US" sz="6557" spc="327">
                <a:solidFill>
                  <a:srgbClr val="FFFFFF"/>
                </a:solidFill>
                <a:latin typeface="Poppins ExtraBold"/>
              </a:rPr>
              <a:t>System design</a:t>
            </a:r>
          </a:p>
        </p:txBody>
      </p:sp>
      <p:sp>
        <p:nvSpPr>
          <p:cNvPr name="TextBox 21" id="21"/>
          <p:cNvSpPr txBox="true"/>
          <p:nvPr/>
        </p:nvSpPr>
        <p:spPr>
          <a:xfrm rot="0">
            <a:off x="2123218" y="6519728"/>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The following step is to define the resources that will be used in implementation by this backend service.</a:t>
            </a:r>
          </a:p>
        </p:txBody>
      </p:sp>
      <p:sp>
        <p:nvSpPr>
          <p:cNvPr name="TextBox 22" id="22"/>
          <p:cNvSpPr txBox="true"/>
          <p:nvPr/>
        </p:nvSpPr>
        <p:spPr>
          <a:xfrm rot="0">
            <a:off x="2123218" y="5957852"/>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REST API ENDPOINT</a:t>
            </a:r>
          </a:p>
        </p:txBody>
      </p:sp>
      <p:sp>
        <p:nvSpPr>
          <p:cNvPr name="TextBox 23" id="23"/>
          <p:cNvSpPr txBox="true"/>
          <p:nvPr/>
        </p:nvSpPr>
        <p:spPr>
          <a:xfrm rot="0">
            <a:off x="2123218" y="3180473"/>
            <a:ext cx="8926205" cy="1843929"/>
          </a:xfrm>
          <a:prstGeom prst="rect">
            <a:avLst/>
          </a:prstGeom>
        </p:spPr>
        <p:txBody>
          <a:bodyPr anchor="t" rtlCol="false" tIns="0" lIns="0" bIns="0" rIns="0">
            <a:spAutoFit/>
          </a:bodyPr>
          <a:lstStyle/>
          <a:p>
            <a:pPr>
              <a:lnSpc>
                <a:spcPts val="3628"/>
              </a:lnSpc>
            </a:pPr>
            <a:r>
              <a:rPr lang="en-US" sz="2902" spc="290">
                <a:solidFill>
                  <a:srgbClr val="000000"/>
                </a:solidFill>
                <a:latin typeface="Lato Italics"/>
              </a:rPr>
              <a:t>In this module, we are going to utilize a python API(youtube-transcript-api) which allows you to get the transcripts/subtitles for a given YouTube video</a:t>
            </a:r>
          </a:p>
        </p:txBody>
      </p:sp>
      <p:sp>
        <p:nvSpPr>
          <p:cNvPr name="TextBox 24" id="24"/>
          <p:cNvSpPr txBox="true"/>
          <p:nvPr/>
        </p:nvSpPr>
        <p:spPr>
          <a:xfrm rot="0">
            <a:off x="2123218" y="2648681"/>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GET TRANSCRIPTS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8043030"/>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2700000">
            <a:off x="11524419" y="-3920369"/>
            <a:ext cx="6164339" cy="6164339"/>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2" id="12"/>
          <p:cNvGrpSpPr/>
          <p:nvPr/>
        </p:nvGrpSpPr>
        <p:grpSpPr>
          <a:xfrm rot="-5400000">
            <a:off x="568482" y="1960670"/>
            <a:ext cx="829509" cy="1966473"/>
            <a:chOff x="0" y="0"/>
            <a:chExt cx="2354580" cy="5581882"/>
          </a:xfrm>
        </p:grpSpPr>
        <p:sp>
          <p:nvSpPr>
            <p:cNvPr name="Freeform 13" id="1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4" id="14"/>
          <p:cNvGrpSpPr/>
          <p:nvPr/>
        </p:nvGrpSpPr>
        <p:grpSpPr>
          <a:xfrm rot="-5400000">
            <a:off x="568482" y="5368363"/>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6" id="16"/>
          <p:cNvSpPr txBox="true"/>
          <p:nvPr/>
        </p:nvSpPr>
        <p:spPr>
          <a:xfrm rot="0">
            <a:off x="2354321" y="6605306"/>
            <a:ext cx="8926205" cy="14287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The NLTK library is used for natural language processing tasks, such as tokenization and stemming, to preprocess the text data.</a:t>
            </a:r>
          </a:p>
        </p:txBody>
      </p:sp>
      <p:sp>
        <p:nvSpPr>
          <p:cNvPr name="TextBox 17" id="17"/>
          <p:cNvSpPr txBox="true"/>
          <p:nvPr/>
        </p:nvSpPr>
        <p:spPr>
          <a:xfrm rot="0">
            <a:off x="2354321" y="3023272"/>
            <a:ext cx="8926205" cy="2381250"/>
          </a:xfrm>
          <a:prstGeom prst="rect">
            <a:avLst/>
          </a:prstGeom>
        </p:spPr>
        <p:txBody>
          <a:bodyPr anchor="t" rtlCol="false" tIns="0" lIns="0" bIns="0" rIns="0">
            <a:spAutoFit/>
          </a:bodyPr>
          <a:lstStyle/>
          <a:p>
            <a:pPr>
              <a:lnSpc>
                <a:spcPts val="3750"/>
              </a:lnSpc>
            </a:pPr>
            <a:r>
              <a:rPr lang="en-US" sz="3000" spc="300">
                <a:solidFill>
                  <a:srgbClr val="000000"/>
                </a:solidFill>
                <a:latin typeface="Lato Italics"/>
              </a:rPr>
              <a:t>User interface is needed to ensure that the user can interact with the system at ease.</a:t>
            </a:r>
          </a:p>
          <a:p>
            <a:pPr>
              <a:lnSpc>
                <a:spcPts val="3750"/>
              </a:lnSpc>
            </a:pPr>
            <a:r>
              <a:rPr lang="en-US" sz="3000" spc="300">
                <a:solidFill>
                  <a:srgbClr val="000000"/>
                </a:solidFill>
                <a:latin typeface="Lato Italics"/>
              </a:rPr>
              <a:t>The Streamlit library is used to create the web application and user interface.</a:t>
            </a:r>
          </a:p>
          <a:p>
            <a:pPr>
              <a:lnSpc>
                <a:spcPts val="3750"/>
              </a:lnSpc>
            </a:pPr>
          </a:p>
        </p:txBody>
      </p:sp>
      <p:sp>
        <p:nvSpPr>
          <p:cNvPr name="TextBox 18" id="18"/>
          <p:cNvSpPr txBox="true"/>
          <p:nvPr/>
        </p:nvSpPr>
        <p:spPr>
          <a:xfrm rot="0">
            <a:off x="1342168" y="2648681"/>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5</a:t>
            </a:r>
          </a:p>
        </p:txBody>
      </p:sp>
      <p:sp>
        <p:nvSpPr>
          <p:cNvPr name="TextBox 19" id="19"/>
          <p:cNvSpPr txBox="true"/>
          <p:nvPr/>
        </p:nvSpPr>
        <p:spPr>
          <a:xfrm rot="0">
            <a:off x="1342168" y="6056325"/>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6</a:t>
            </a:r>
          </a:p>
        </p:txBody>
      </p:sp>
      <p:sp>
        <p:nvSpPr>
          <p:cNvPr name="TextBox 20" id="20"/>
          <p:cNvSpPr txBox="true"/>
          <p:nvPr/>
        </p:nvSpPr>
        <p:spPr>
          <a:xfrm rot="0">
            <a:off x="2354321" y="6056325"/>
            <a:ext cx="8926205" cy="547370"/>
          </a:xfrm>
          <a:prstGeom prst="rect">
            <a:avLst/>
          </a:prstGeom>
        </p:spPr>
        <p:txBody>
          <a:bodyPr anchor="t" rtlCol="false" tIns="0" lIns="0" bIns="0" rIns="0">
            <a:spAutoFit/>
          </a:bodyPr>
          <a:lstStyle/>
          <a:p>
            <a:pPr>
              <a:lnSpc>
                <a:spcPts val="4480"/>
              </a:lnSpc>
            </a:pPr>
            <a:r>
              <a:rPr lang="en-US" sz="3200" spc="320">
                <a:solidFill>
                  <a:srgbClr val="2B4A9D"/>
                </a:solidFill>
                <a:latin typeface="Lato Bold"/>
              </a:rPr>
              <a:t>NLTK (NATURAL LANGUAGE TOOLKIT)</a:t>
            </a:r>
          </a:p>
        </p:txBody>
      </p:sp>
      <p:sp>
        <p:nvSpPr>
          <p:cNvPr name="TextBox 21" id="21"/>
          <p:cNvSpPr txBox="true"/>
          <p:nvPr/>
        </p:nvSpPr>
        <p:spPr>
          <a:xfrm rot="0">
            <a:off x="2354321" y="2462477"/>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USER INTERFACE  </a:t>
            </a:r>
          </a:p>
        </p:txBody>
      </p:sp>
      <p:grpSp>
        <p:nvGrpSpPr>
          <p:cNvPr name="Group 22" id="22"/>
          <p:cNvGrpSpPr/>
          <p:nvPr/>
        </p:nvGrpSpPr>
        <p:grpSpPr>
          <a:xfrm rot="-5400000">
            <a:off x="4980926" y="-2587876"/>
            <a:ext cx="1629197" cy="7951652"/>
            <a:chOff x="0" y="0"/>
            <a:chExt cx="2354580" cy="11492046"/>
          </a:xfrm>
        </p:grpSpPr>
        <p:sp>
          <p:nvSpPr>
            <p:cNvPr name="Freeform 23" id="23"/>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sp>
        <p:nvSpPr>
          <p:cNvPr name="TextBox 24" id="24"/>
          <p:cNvSpPr txBox="true"/>
          <p:nvPr/>
        </p:nvSpPr>
        <p:spPr>
          <a:xfrm rot="0">
            <a:off x="2123218" y="887905"/>
            <a:ext cx="7020782" cy="961901"/>
          </a:xfrm>
          <a:prstGeom prst="rect">
            <a:avLst/>
          </a:prstGeom>
        </p:spPr>
        <p:txBody>
          <a:bodyPr anchor="t" rtlCol="false" tIns="0" lIns="0" bIns="0" rIns="0">
            <a:spAutoFit/>
          </a:bodyPr>
          <a:lstStyle/>
          <a:p>
            <a:pPr algn="ctr">
              <a:lnSpc>
                <a:spcPts val="6885"/>
              </a:lnSpc>
            </a:pPr>
            <a:r>
              <a:rPr lang="en-US" sz="6557" spc="327">
                <a:solidFill>
                  <a:srgbClr val="FFFFFF"/>
                </a:solidFill>
                <a:latin typeface="Poppins ExtraBold"/>
              </a:rPr>
              <a:t>System design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rot="0">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6" id="16"/>
          <p:cNvGrpSpPr/>
          <p:nvPr/>
        </p:nvGrpSpPr>
        <p:grpSpPr>
          <a:xfrm rot="0">
            <a:off x="10129326" y="0"/>
            <a:ext cx="8158674" cy="10287000"/>
            <a:chOff x="0" y="0"/>
            <a:chExt cx="2976306" cy="3752725"/>
          </a:xfrm>
        </p:grpSpPr>
        <p:sp>
          <p:nvSpPr>
            <p:cNvPr name="Freeform 17" id="17"/>
            <p:cNvSpPr/>
            <p:nvPr/>
          </p:nvSpPr>
          <p:spPr>
            <a:xfrm flipH="false" flipV="false" rot="0">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sp>
        <p:nvSpPr>
          <p:cNvPr name="Freeform 18" id="18"/>
          <p:cNvSpPr/>
          <p:nvPr/>
        </p:nvSpPr>
        <p:spPr>
          <a:xfrm flipH="false" flipV="false" rot="0">
            <a:off x="1815084" y="1279273"/>
            <a:ext cx="14483645" cy="6236014"/>
          </a:xfrm>
          <a:custGeom>
            <a:avLst/>
            <a:gdLst/>
            <a:ahLst/>
            <a:cxnLst/>
            <a:rect r="r" b="b" t="t" l="l"/>
            <a:pathLst>
              <a:path h="6236014" w="14483645">
                <a:moveTo>
                  <a:pt x="0" y="0"/>
                </a:moveTo>
                <a:lnTo>
                  <a:pt x="14483644" y="0"/>
                </a:lnTo>
                <a:lnTo>
                  <a:pt x="14483644" y="6236013"/>
                </a:lnTo>
                <a:lnTo>
                  <a:pt x="0" y="6236013"/>
                </a:lnTo>
                <a:lnTo>
                  <a:pt x="0" y="0"/>
                </a:lnTo>
                <a:close/>
              </a:path>
            </a:pathLst>
          </a:custGeom>
          <a:blipFill>
            <a:blip r:embed="rId2"/>
            <a:stretch>
              <a:fillRect l="0" t="0" r="0" b="0"/>
            </a:stretch>
          </a:blipFill>
        </p:spPr>
      </p:sp>
      <p:grpSp>
        <p:nvGrpSpPr>
          <p:cNvPr name="Group 19" id="19"/>
          <p:cNvGrpSpPr/>
          <p:nvPr/>
        </p:nvGrpSpPr>
        <p:grpSpPr>
          <a:xfrm rot="-5400000">
            <a:off x="8423274" y="5496576"/>
            <a:ext cx="1629197" cy="7951652"/>
            <a:chOff x="0" y="0"/>
            <a:chExt cx="2354580" cy="11492046"/>
          </a:xfrm>
        </p:grpSpPr>
        <p:sp>
          <p:nvSpPr>
            <p:cNvPr name="Freeform 20" id="20"/>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sp>
        <p:nvSpPr>
          <p:cNvPr name="TextBox 21" id="21"/>
          <p:cNvSpPr txBox="true"/>
          <p:nvPr/>
        </p:nvSpPr>
        <p:spPr>
          <a:xfrm rot="0">
            <a:off x="5565565" y="8972356"/>
            <a:ext cx="7020782" cy="961901"/>
          </a:xfrm>
          <a:prstGeom prst="rect">
            <a:avLst/>
          </a:prstGeom>
        </p:spPr>
        <p:txBody>
          <a:bodyPr anchor="t" rtlCol="false" tIns="0" lIns="0" bIns="0" rIns="0">
            <a:spAutoFit/>
          </a:bodyPr>
          <a:lstStyle/>
          <a:p>
            <a:pPr algn="ctr">
              <a:lnSpc>
                <a:spcPts val="6885"/>
              </a:lnSpc>
            </a:pPr>
            <a:r>
              <a:rPr lang="en-US" sz="6557" spc="327">
                <a:solidFill>
                  <a:srgbClr val="FFFFFF"/>
                </a:solidFill>
                <a:latin typeface="Poppins ExtraBold"/>
              </a:rPr>
              <a:t>System design</a:t>
            </a:r>
          </a:p>
        </p:txBody>
      </p:sp>
      <p:grpSp>
        <p:nvGrpSpPr>
          <p:cNvPr name="Group 22" id="22"/>
          <p:cNvGrpSpPr/>
          <p:nvPr/>
        </p:nvGrpSpPr>
        <p:grpSpPr>
          <a:xfrm rot="-5400000">
            <a:off x="2953521" y="159886"/>
            <a:ext cx="1901534" cy="4140308"/>
            <a:chOff x="0" y="0"/>
            <a:chExt cx="15921524" cy="34666759"/>
          </a:xfrm>
        </p:grpSpPr>
        <p:sp>
          <p:nvSpPr>
            <p:cNvPr name="Freeform 23" id="23"/>
            <p:cNvSpPr/>
            <p:nvPr/>
          </p:nvSpPr>
          <p:spPr>
            <a:xfrm flipH="false" flipV="false" rot="0">
              <a:off x="0" y="0"/>
              <a:ext cx="15475755" cy="34220990"/>
            </a:xfrm>
            <a:custGeom>
              <a:avLst/>
              <a:gdLst/>
              <a:ahLst/>
              <a:cxnLst/>
              <a:rect r="r" b="b" t="t" l="l"/>
              <a:pathLst>
                <a:path h="34220990" w="15475755">
                  <a:moveTo>
                    <a:pt x="15474483" y="0"/>
                  </a:moveTo>
                  <a:lnTo>
                    <a:pt x="15475755" y="1270"/>
                  </a:lnTo>
                  <a:lnTo>
                    <a:pt x="15475755" y="0"/>
                  </a:lnTo>
                  <a:lnTo>
                    <a:pt x="15474483" y="0"/>
                  </a:lnTo>
                  <a:close/>
                  <a:moveTo>
                    <a:pt x="0" y="34219719"/>
                  </a:moveTo>
                  <a:lnTo>
                    <a:pt x="0" y="34220990"/>
                  </a:lnTo>
                  <a:lnTo>
                    <a:pt x="1270" y="34220990"/>
                  </a:lnTo>
                  <a:lnTo>
                    <a:pt x="0" y="34219719"/>
                  </a:lnTo>
                  <a:close/>
                </a:path>
              </a:pathLst>
            </a:custGeom>
            <a:solidFill>
              <a:srgbClr val="C7B69C"/>
            </a:solidFill>
          </p:spPr>
        </p:sp>
        <p:sp>
          <p:nvSpPr>
            <p:cNvPr name="Freeform 24" id="24"/>
            <p:cNvSpPr/>
            <p:nvPr/>
          </p:nvSpPr>
          <p:spPr>
            <a:xfrm flipH="false" flipV="false" rot="0">
              <a:off x="0" y="0"/>
              <a:ext cx="15921524" cy="34666758"/>
            </a:xfrm>
            <a:custGeom>
              <a:avLst/>
              <a:gdLst/>
              <a:ahLst/>
              <a:cxnLst/>
              <a:rect r="r" b="b" t="t" l="l"/>
              <a:pathLst>
                <a:path h="34666758" w="15921524">
                  <a:moveTo>
                    <a:pt x="15921524" y="447040"/>
                  </a:moveTo>
                  <a:lnTo>
                    <a:pt x="15921524" y="34220990"/>
                  </a:lnTo>
                  <a:lnTo>
                    <a:pt x="15474483" y="34666758"/>
                  </a:lnTo>
                  <a:lnTo>
                    <a:pt x="469998" y="34666758"/>
                  </a:lnTo>
                  <a:lnTo>
                    <a:pt x="1270" y="34220990"/>
                  </a:lnTo>
                  <a:lnTo>
                    <a:pt x="0" y="34219719"/>
                  </a:lnTo>
                  <a:lnTo>
                    <a:pt x="0" y="447040"/>
                  </a:lnTo>
                  <a:lnTo>
                    <a:pt x="469998" y="0"/>
                  </a:lnTo>
                  <a:lnTo>
                    <a:pt x="15474485" y="0"/>
                  </a:lnTo>
                  <a:lnTo>
                    <a:pt x="15475755" y="1270"/>
                  </a:lnTo>
                  <a:lnTo>
                    <a:pt x="15921524" y="447040"/>
                  </a:lnTo>
                  <a:close/>
                </a:path>
              </a:pathLst>
            </a:custGeom>
            <a:solidFill>
              <a:srgbClr val="DECDBE"/>
            </a:solidFill>
          </p:spPr>
        </p:sp>
      </p:grpSp>
      <p:sp>
        <p:nvSpPr>
          <p:cNvPr name="TextBox 25" id="25"/>
          <p:cNvSpPr txBox="true"/>
          <p:nvPr/>
        </p:nvSpPr>
        <p:spPr>
          <a:xfrm rot="0">
            <a:off x="1834134" y="1613570"/>
            <a:ext cx="3932817" cy="1263596"/>
          </a:xfrm>
          <a:prstGeom prst="rect">
            <a:avLst/>
          </a:prstGeom>
        </p:spPr>
        <p:txBody>
          <a:bodyPr anchor="t" rtlCol="false" tIns="0" lIns="0" bIns="0" rIns="0">
            <a:spAutoFit/>
          </a:bodyPr>
          <a:lstStyle/>
          <a:p>
            <a:pPr>
              <a:lnSpc>
                <a:spcPts val="2510"/>
              </a:lnSpc>
            </a:pPr>
            <a:r>
              <a:rPr lang="en-US" sz="2008" spc="200">
                <a:solidFill>
                  <a:srgbClr val="000000"/>
                </a:solidFill>
                <a:latin typeface="Lato Italics"/>
              </a:rPr>
              <a:t>1)Open YouTube video of your choice, copy its link, paste its link on out website and click Summarise.</a:t>
            </a:r>
          </a:p>
        </p:txBody>
      </p:sp>
      <p:grpSp>
        <p:nvGrpSpPr>
          <p:cNvPr name="Group 26" id="26"/>
          <p:cNvGrpSpPr/>
          <p:nvPr/>
        </p:nvGrpSpPr>
        <p:grpSpPr>
          <a:xfrm rot="-5400000">
            <a:off x="2953521" y="4580208"/>
            <a:ext cx="1901534" cy="4140308"/>
            <a:chOff x="0" y="0"/>
            <a:chExt cx="15921524" cy="34666759"/>
          </a:xfrm>
        </p:grpSpPr>
        <p:sp>
          <p:nvSpPr>
            <p:cNvPr name="Freeform 27" id="27"/>
            <p:cNvSpPr/>
            <p:nvPr/>
          </p:nvSpPr>
          <p:spPr>
            <a:xfrm flipH="false" flipV="false" rot="0">
              <a:off x="0" y="0"/>
              <a:ext cx="15475755" cy="34220990"/>
            </a:xfrm>
            <a:custGeom>
              <a:avLst/>
              <a:gdLst/>
              <a:ahLst/>
              <a:cxnLst/>
              <a:rect r="r" b="b" t="t" l="l"/>
              <a:pathLst>
                <a:path h="34220990" w="15475755">
                  <a:moveTo>
                    <a:pt x="15474483" y="0"/>
                  </a:moveTo>
                  <a:lnTo>
                    <a:pt x="15475755" y="1270"/>
                  </a:lnTo>
                  <a:lnTo>
                    <a:pt x="15475755" y="0"/>
                  </a:lnTo>
                  <a:lnTo>
                    <a:pt x="15474483" y="0"/>
                  </a:lnTo>
                  <a:close/>
                  <a:moveTo>
                    <a:pt x="0" y="34219719"/>
                  </a:moveTo>
                  <a:lnTo>
                    <a:pt x="0" y="34220990"/>
                  </a:lnTo>
                  <a:lnTo>
                    <a:pt x="1270" y="34220990"/>
                  </a:lnTo>
                  <a:lnTo>
                    <a:pt x="0" y="34219719"/>
                  </a:lnTo>
                  <a:close/>
                </a:path>
              </a:pathLst>
            </a:custGeom>
            <a:solidFill>
              <a:srgbClr val="C7B69C"/>
            </a:solidFill>
          </p:spPr>
        </p:sp>
        <p:sp>
          <p:nvSpPr>
            <p:cNvPr name="Freeform 28" id="28"/>
            <p:cNvSpPr/>
            <p:nvPr/>
          </p:nvSpPr>
          <p:spPr>
            <a:xfrm flipH="false" flipV="false" rot="0">
              <a:off x="0" y="0"/>
              <a:ext cx="15921524" cy="34666758"/>
            </a:xfrm>
            <a:custGeom>
              <a:avLst/>
              <a:gdLst/>
              <a:ahLst/>
              <a:cxnLst/>
              <a:rect r="r" b="b" t="t" l="l"/>
              <a:pathLst>
                <a:path h="34666758" w="15921524">
                  <a:moveTo>
                    <a:pt x="15921524" y="447040"/>
                  </a:moveTo>
                  <a:lnTo>
                    <a:pt x="15921524" y="34220990"/>
                  </a:lnTo>
                  <a:lnTo>
                    <a:pt x="15474483" y="34666758"/>
                  </a:lnTo>
                  <a:lnTo>
                    <a:pt x="469998" y="34666758"/>
                  </a:lnTo>
                  <a:lnTo>
                    <a:pt x="1270" y="34220990"/>
                  </a:lnTo>
                  <a:lnTo>
                    <a:pt x="0" y="34219719"/>
                  </a:lnTo>
                  <a:lnTo>
                    <a:pt x="0" y="447040"/>
                  </a:lnTo>
                  <a:lnTo>
                    <a:pt x="469998" y="0"/>
                  </a:lnTo>
                  <a:lnTo>
                    <a:pt x="15474485" y="0"/>
                  </a:lnTo>
                  <a:lnTo>
                    <a:pt x="15475755" y="1270"/>
                  </a:lnTo>
                  <a:lnTo>
                    <a:pt x="15921524" y="447040"/>
                  </a:lnTo>
                  <a:close/>
                </a:path>
              </a:pathLst>
            </a:custGeom>
            <a:solidFill>
              <a:srgbClr val="DECDBE"/>
            </a:solidFill>
          </p:spPr>
        </p:sp>
      </p:grpSp>
      <p:sp>
        <p:nvSpPr>
          <p:cNvPr name="TextBox 29" id="29"/>
          <p:cNvSpPr txBox="true"/>
          <p:nvPr/>
        </p:nvSpPr>
        <p:spPr>
          <a:xfrm rot="0">
            <a:off x="1899779" y="5998158"/>
            <a:ext cx="3932817" cy="634946"/>
          </a:xfrm>
          <a:prstGeom prst="rect">
            <a:avLst/>
          </a:prstGeom>
        </p:spPr>
        <p:txBody>
          <a:bodyPr anchor="t" rtlCol="false" tIns="0" lIns="0" bIns="0" rIns="0">
            <a:spAutoFit/>
          </a:bodyPr>
          <a:lstStyle/>
          <a:p>
            <a:pPr>
              <a:lnSpc>
                <a:spcPts val="2510"/>
              </a:lnSpc>
            </a:pPr>
            <a:r>
              <a:rPr lang="en-US" sz="2008" spc="200">
                <a:solidFill>
                  <a:srgbClr val="000000"/>
                </a:solidFill>
                <a:latin typeface="Lato Italics"/>
              </a:rPr>
              <a:t>5)Display summarised text on your screen </a:t>
            </a:r>
          </a:p>
        </p:txBody>
      </p:sp>
      <p:grpSp>
        <p:nvGrpSpPr>
          <p:cNvPr name="Group 30" id="30"/>
          <p:cNvGrpSpPr/>
          <p:nvPr/>
        </p:nvGrpSpPr>
        <p:grpSpPr>
          <a:xfrm rot="-5400000">
            <a:off x="8719109" y="4880890"/>
            <a:ext cx="1901534" cy="3427912"/>
            <a:chOff x="0" y="0"/>
            <a:chExt cx="15921524" cy="28701876"/>
          </a:xfrm>
        </p:grpSpPr>
        <p:sp>
          <p:nvSpPr>
            <p:cNvPr name="Freeform 31" id="31"/>
            <p:cNvSpPr/>
            <p:nvPr/>
          </p:nvSpPr>
          <p:spPr>
            <a:xfrm flipH="false" flipV="false" rot="0">
              <a:off x="0" y="0"/>
              <a:ext cx="15475755" cy="28256105"/>
            </a:xfrm>
            <a:custGeom>
              <a:avLst/>
              <a:gdLst/>
              <a:ahLst/>
              <a:cxnLst/>
              <a:rect r="r" b="b" t="t" l="l"/>
              <a:pathLst>
                <a:path h="28256105" w="15475755">
                  <a:moveTo>
                    <a:pt x="15474483" y="0"/>
                  </a:moveTo>
                  <a:lnTo>
                    <a:pt x="15475755" y="1270"/>
                  </a:lnTo>
                  <a:lnTo>
                    <a:pt x="15475755" y="0"/>
                  </a:lnTo>
                  <a:lnTo>
                    <a:pt x="15474483" y="0"/>
                  </a:lnTo>
                  <a:close/>
                  <a:moveTo>
                    <a:pt x="0" y="28254837"/>
                  </a:moveTo>
                  <a:lnTo>
                    <a:pt x="0" y="28256105"/>
                  </a:lnTo>
                  <a:lnTo>
                    <a:pt x="1270" y="28256105"/>
                  </a:lnTo>
                  <a:lnTo>
                    <a:pt x="0" y="28254837"/>
                  </a:lnTo>
                  <a:close/>
                </a:path>
              </a:pathLst>
            </a:custGeom>
            <a:solidFill>
              <a:srgbClr val="C7B69C"/>
            </a:solidFill>
          </p:spPr>
        </p:sp>
        <p:sp>
          <p:nvSpPr>
            <p:cNvPr name="Freeform 32" id="32"/>
            <p:cNvSpPr/>
            <p:nvPr/>
          </p:nvSpPr>
          <p:spPr>
            <a:xfrm flipH="false" flipV="false" rot="0">
              <a:off x="0" y="0"/>
              <a:ext cx="15921524" cy="28701876"/>
            </a:xfrm>
            <a:custGeom>
              <a:avLst/>
              <a:gdLst/>
              <a:ahLst/>
              <a:cxnLst/>
              <a:rect r="r" b="b" t="t" l="l"/>
              <a:pathLst>
                <a:path h="28701876" w="15921524">
                  <a:moveTo>
                    <a:pt x="15921524" y="447040"/>
                  </a:moveTo>
                  <a:lnTo>
                    <a:pt x="15921524" y="28256105"/>
                  </a:lnTo>
                  <a:lnTo>
                    <a:pt x="15474483" y="28701876"/>
                  </a:lnTo>
                  <a:lnTo>
                    <a:pt x="469998" y="28701876"/>
                  </a:lnTo>
                  <a:lnTo>
                    <a:pt x="1270" y="28256105"/>
                  </a:lnTo>
                  <a:lnTo>
                    <a:pt x="0" y="28254837"/>
                  </a:lnTo>
                  <a:lnTo>
                    <a:pt x="0" y="447040"/>
                  </a:lnTo>
                  <a:lnTo>
                    <a:pt x="469998" y="0"/>
                  </a:lnTo>
                  <a:lnTo>
                    <a:pt x="15474485" y="0"/>
                  </a:lnTo>
                  <a:lnTo>
                    <a:pt x="15475755" y="1270"/>
                  </a:lnTo>
                  <a:lnTo>
                    <a:pt x="15921524" y="447040"/>
                  </a:lnTo>
                  <a:close/>
                </a:path>
              </a:pathLst>
            </a:custGeom>
            <a:solidFill>
              <a:srgbClr val="DECDBE"/>
            </a:solidFill>
          </p:spPr>
        </p:sp>
      </p:grpSp>
      <p:grpSp>
        <p:nvGrpSpPr>
          <p:cNvPr name="Group 33" id="33"/>
          <p:cNvGrpSpPr/>
          <p:nvPr/>
        </p:nvGrpSpPr>
        <p:grpSpPr>
          <a:xfrm rot="-5400000">
            <a:off x="8719109" y="516084"/>
            <a:ext cx="1901534" cy="3427912"/>
            <a:chOff x="0" y="0"/>
            <a:chExt cx="15921524" cy="28701876"/>
          </a:xfrm>
        </p:grpSpPr>
        <p:sp>
          <p:nvSpPr>
            <p:cNvPr name="Freeform 34" id="34"/>
            <p:cNvSpPr/>
            <p:nvPr/>
          </p:nvSpPr>
          <p:spPr>
            <a:xfrm flipH="false" flipV="false" rot="0">
              <a:off x="0" y="0"/>
              <a:ext cx="15475755" cy="28256105"/>
            </a:xfrm>
            <a:custGeom>
              <a:avLst/>
              <a:gdLst/>
              <a:ahLst/>
              <a:cxnLst/>
              <a:rect r="r" b="b" t="t" l="l"/>
              <a:pathLst>
                <a:path h="28256105" w="15475755">
                  <a:moveTo>
                    <a:pt x="15474483" y="0"/>
                  </a:moveTo>
                  <a:lnTo>
                    <a:pt x="15475755" y="1270"/>
                  </a:lnTo>
                  <a:lnTo>
                    <a:pt x="15475755" y="0"/>
                  </a:lnTo>
                  <a:lnTo>
                    <a:pt x="15474483" y="0"/>
                  </a:lnTo>
                  <a:close/>
                  <a:moveTo>
                    <a:pt x="0" y="28254837"/>
                  </a:moveTo>
                  <a:lnTo>
                    <a:pt x="0" y="28256105"/>
                  </a:lnTo>
                  <a:lnTo>
                    <a:pt x="1270" y="28256105"/>
                  </a:lnTo>
                  <a:lnTo>
                    <a:pt x="0" y="28254837"/>
                  </a:lnTo>
                  <a:close/>
                </a:path>
              </a:pathLst>
            </a:custGeom>
            <a:solidFill>
              <a:srgbClr val="C7B69C"/>
            </a:solidFill>
          </p:spPr>
        </p:sp>
        <p:sp>
          <p:nvSpPr>
            <p:cNvPr name="Freeform 35" id="35"/>
            <p:cNvSpPr/>
            <p:nvPr/>
          </p:nvSpPr>
          <p:spPr>
            <a:xfrm flipH="false" flipV="false" rot="0">
              <a:off x="0" y="0"/>
              <a:ext cx="15921524" cy="28701876"/>
            </a:xfrm>
            <a:custGeom>
              <a:avLst/>
              <a:gdLst/>
              <a:ahLst/>
              <a:cxnLst/>
              <a:rect r="r" b="b" t="t" l="l"/>
              <a:pathLst>
                <a:path h="28701876" w="15921524">
                  <a:moveTo>
                    <a:pt x="15921524" y="447040"/>
                  </a:moveTo>
                  <a:lnTo>
                    <a:pt x="15921524" y="28256105"/>
                  </a:lnTo>
                  <a:lnTo>
                    <a:pt x="15474483" y="28701876"/>
                  </a:lnTo>
                  <a:lnTo>
                    <a:pt x="469998" y="28701876"/>
                  </a:lnTo>
                  <a:lnTo>
                    <a:pt x="1270" y="28256105"/>
                  </a:lnTo>
                  <a:lnTo>
                    <a:pt x="0" y="28254837"/>
                  </a:lnTo>
                  <a:lnTo>
                    <a:pt x="0" y="447040"/>
                  </a:lnTo>
                  <a:lnTo>
                    <a:pt x="469998" y="0"/>
                  </a:lnTo>
                  <a:lnTo>
                    <a:pt x="15474485" y="0"/>
                  </a:lnTo>
                  <a:lnTo>
                    <a:pt x="15475755" y="1270"/>
                  </a:lnTo>
                  <a:lnTo>
                    <a:pt x="15921524" y="447040"/>
                  </a:lnTo>
                  <a:close/>
                </a:path>
              </a:pathLst>
            </a:custGeom>
            <a:solidFill>
              <a:srgbClr val="DECDBE"/>
            </a:solidFill>
          </p:spPr>
        </p:sp>
      </p:grpSp>
      <p:grpSp>
        <p:nvGrpSpPr>
          <p:cNvPr name="Group 36" id="36"/>
          <p:cNvGrpSpPr/>
          <p:nvPr/>
        </p:nvGrpSpPr>
        <p:grpSpPr>
          <a:xfrm rot="-5400000">
            <a:off x="13653055" y="4919148"/>
            <a:ext cx="1901534" cy="3427912"/>
            <a:chOff x="0" y="0"/>
            <a:chExt cx="15921524" cy="28701876"/>
          </a:xfrm>
        </p:grpSpPr>
        <p:sp>
          <p:nvSpPr>
            <p:cNvPr name="Freeform 37" id="37"/>
            <p:cNvSpPr/>
            <p:nvPr/>
          </p:nvSpPr>
          <p:spPr>
            <a:xfrm flipH="false" flipV="false" rot="0">
              <a:off x="0" y="0"/>
              <a:ext cx="15475755" cy="28256105"/>
            </a:xfrm>
            <a:custGeom>
              <a:avLst/>
              <a:gdLst/>
              <a:ahLst/>
              <a:cxnLst/>
              <a:rect r="r" b="b" t="t" l="l"/>
              <a:pathLst>
                <a:path h="28256105" w="15475755">
                  <a:moveTo>
                    <a:pt x="15474483" y="0"/>
                  </a:moveTo>
                  <a:lnTo>
                    <a:pt x="15475755" y="1270"/>
                  </a:lnTo>
                  <a:lnTo>
                    <a:pt x="15475755" y="0"/>
                  </a:lnTo>
                  <a:lnTo>
                    <a:pt x="15474483" y="0"/>
                  </a:lnTo>
                  <a:close/>
                  <a:moveTo>
                    <a:pt x="0" y="28254837"/>
                  </a:moveTo>
                  <a:lnTo>
                    <a:pt x="0" y="28256105"/>
                  </a:lnTo>
                  <a:lnTo>
                    <a:pt x="1270" y="28256105"/>
                  </a:lnTo>
                  <a:lnTo>
                    <a:pt x="0" y="28254837"/>
                  </a:lnTo>
                  <a:close/>
                </a:path>
              </a:pathLst>
            </a:custGeom>
            <a:solidFill>
              <a:srgbClr val="C7B69C"/>
            </a:solidFill>
          </p:spPr>
        </p:sp>
        <p:sp>
          <p:nvSpPr>
            <p:cNvPr name="Freeform 38" id="38"/>
            <p:cNvSpPr/>
            <p:nvPr/>
          </p:nvSpPr>
          <p:spPr>
            <a:xfrm flipH="false" flipV="false" rot="0">
              <a:off x="0" y="0"/>
              <a:ext cx="15921524" cy="28701876"/>
            </a:xfrm>
            <a:custGeom>
              <a:avLst/>
              <a:gdLst/>
              <a:ahLst/>
              <a:cxnLst/>
              <a:rect r="r" b="b" t="t" l="l"/>
              <a:pathLst>
                <a:path h="28701876" w="15921524">
                  <a:moveTo>
                    <a:pt x="15921524" y="447040"/>
                  </a:moveTo>
                  <a:lnTo>
                    <a:pt x="15921524" y="28256105"/>
                  </a:lnTo>
                  <a:lnTo>
                    <a:pt x="15474483" y="28701876"/>
                  </a:lnTo>
                  <a:lnTo>
                    <a:pt x="469998" y="28701876"/>
                  </a:lnTo>
                  <a:lnTo>
                    <a:pt x="1270" y="28256105"/>
                  </a:lnTo>
                  <a:lnTo>
                    <a:pt x="0" y="28254837"/>
                  </a:lnTo>
                  <a:lnTo>
                    <a:pt x="0" y="447040"/>
                  </a:lnTo>
                  <a:lnTo>
                    <a:pt x="469998" y="0"/>
                  </a:lnTo>
                  <a:lnTo>
                    <a:pt x="15474485" y="0"/>
                  </a:lnTo>
                  <a:lnTo>
                    <a:pt x="15475755" y="1270"/>
                  </a:lnTo>
                  <a:lnTo>
                    <a:pt x="15921524" y="447040"/>
                  </a:lnTo>
                  <a:close/>
                </a:path>
              </a:pathLst>
            </a:custGeom>
            <a:solidFill>
              <a:srgbClr val="DECDBE"/>
            </a:solidFill>
          </p:spPr>
        </p:sp>
      </p:grpSp>
      <p:sp>
        <p:nvSpPr>
          <p:cNvPr name="TextBox 39" id="39"/>
          <p:cNvSpPr txBox="true"/>
          <p:nvPr/>
        </p:nvSpPr>
        <p:spPr>
          <a:xfrm rot="0">
            <a:off x="8162918" y="1613570"/>
            <a:ext cx="2974767" cy="634946"/>
          </a:xfrm>
          <a:prstGeom prst="rect">
            <a:avLst/>
          </a:prstGeom>
        </p:spPr>
        <p:txBody>
          <a:bodyPr anchor="t" rtlCol="false" tIns="0" lIns="0" bIns="0" rIns="0">
            <a:spAutoFit/>
          </a:bodyPr>
          <a:lstStyle/>
          <a:p>
            <a:pPr>
              <a:lnSpc>
                <a:spcPts val="2510"/>
              </a:lnSpc>
            </a:pPr>
            <a:r>
              <a:rPr lang="en-US" sz="2008" spc="200">
                <a:solidFill>
                  <a:srgbClr val="000000"/>
                </a:solidFill>
                <a:latin typeface="Lato Italics"/>
              </a:rPr>
              <a:t>2)Request transcript for a given video </a:t>
            </a:r>
          </a:p>
        </p:txBody>
      </p:sp>
      <p:sp>
        <p:nvSpPr>
          <p:cNvPr name="TextBox 40" id="40"/>
          <p:cNvSpPr txBox="true"/>
          <p:nvPr/>
        </p:nvSpPr>
        <p:spPr>
          <a:xfrm rot="0">
            <a:off x="8182492" y="5959900"/>
            <a:ext cx="2974767" cy="1263596"/>
          </a:xfrm>
          <a:prstGeom prst="rect">
            <a:avLst/>
          </a:prstGeom>
        </p:spPr>
        <p:txBody>
          <a:bodyPr anchor="t" rtlCol="false" tIns="0" lIns="0" bIns="0" rIns="0">
            <a:spAutoFit/>
          </a:bodyPr>
          <a:lstStyle/>
          <a:p>
            <a:pPr>
              <a:lnSpc>
                <a:spcPts val="2510"/>
              </a:lnSpc>
            </a:pPr>
            <a:r>
              <a:rPr lang="en-US" sz="2008" spc="200">
                <a:solidFill>
                  <a:srgbClr val="000000"/>
                </a:solidFill>
                <a:latin typeface="Lato Italics"/>
              </a:rPr>
              <a:t>4)Perform Transcript summarisation and return it as http response</a:t>
            </a:r>
          </a:p>
        </p:txBody>
      </p:sp>
      <p:sp>
        <p:nvSpPr>
          <p:cNvPr name="TextBox 41" id="41"/>
          <p:cNvSpPr txBox="true"/>
          <p:nvPr/>
        </p:nvSpPr>
        <p:spPr>
          <a:xfrm rot="0">
            <a:off x="13116439" y="5998158"/>
            <a:ext cx="2974767" cy="949271"/>
          </a:xfrm>
          <a:prstGeom prst="rect">
            <a:avLst/>
          </a:prstGeom>
        </p:spPr>
        <p:txBody>
          <a:bodyPr anchor="t" rtlCol="false" tIns="0" lIns="0" bIns="0" rIns="0">
            <a:spAutoFit/>
          </a:bodyPr>
          <a:lstStyle/>
          <a:p>
            <a:pPr>
              <a:lnSpc>
                <a:spcPts val="2510"/>
              </a:lnSpc>
            </a:pPr>
            <a:r>
              <a:rPr lang="en-US" sz="2008" spc="200">
                <a:solidFill>
                  <a:srgbClr val="000000"/>
                </a:solidFill>
                <a:latin typeface="Lato Italics"/>
              </a:rPr>
              <a:t>3)Return transcript for a videoID as http response.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619537" y="8172754"/>
            <a:ext cx="1635964" cy="1633346"/>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6" id="6"/>
          <p:cNvGrpSpPr/>
          <p:nvPr/>
        </p:nvGrpSpPr>
        <p:grpSpPr>
          <a:xfrm rot="5400000">
            <a:off x="618228" y="566151"/>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8" id="8"/>
          <p:cNvSpPr/>
          <p:nvPr/>
        </p:nvSpPr>
        <p:spPr>
          <a:xfrm flipH="false" flipV="false" rot="0">
            <a:off x="1586277" y="2922677"/>
            <a:ext cx="7557723" cy="6335623"/>
          </a:xfrm>
          <a:custGeom>
            <a:avLst/>
            <a:gdLst/>
            <a:ahLst/>
            <a:cxnLst/>
            <a:rect r="r" b="b" t="t" l="l"/>
            <a:pathLst>
              <a:path h="6335623" w="7557723">
                <a:moveTo>
                  <a:pt x="0" y="0"/>
                </a:moveTo>
                <a:lnTo>
                  <a:pt x="7557723" y="0"/>
                </a:lnTo>
                <a:lnTo>
                  <a:pt x="7557723" y="6335623"/>
                </a:lnTo>
                <a:lnTo>
                  <a:pt x="0" y="6335623"/>
                </a:lnTo>
                <a:lnTo>
                  <a:pt x="0" y="0"/>
                </a:lnTo>
                <a:close/>
              </a:path>
            </a:pathLst>
          </a:custGeom>
          <a:blipFill>
            <a:blip r:embed="rId2"/>
            <a:stretch>
              <a:fillRect l="0" t="0" r="0" b="0"/>
            </a:stretch>
          </a:blipFill>
        </p:spPr>
      </p:sp>
      <p:sp>
        <p:nvSpPr>
          <p:cNvPr name="Freeform 9" id="9"/>
          <p:cNvSpPr/>
          <p:nvPr/>
        </p:nvSpPr>
        <p:spPr>
          <a:xfrm flipH="false" flipV="false" rot="0">
            <a:off x="8284676" y="1756765"/>
            <a:ext cx="7670287" cy="3386735"/>
          </a:xfrm>
          <a:custGeom>
            <a:avLst/>
            <a:gdLst/>
            <a:ahLst/>
            <a:cxnLst/>
            <a:rect r="r" b="b" t="t" l="l"/>
            <a:pathLst>
              <a:path h="3386735" w="7670287">
                <a:moveTo>
                  <a:pt x="0" y="0"/>
                </a:moveTo>
                <a:lnTo>
                  <a:pt x="7670287" y="0"/>
                </a:lnTo>
                <a:lnTo>
                  <a:pt x="7670287" y="3386735"/>
                </a:lnTo>
                <a:lnTo>
                  <a:pt x="0" y="3386735"/>
                </a:lnTo>
                <a:lnTo>
                  <a:pt x="0" y="0"/>
                </a:lnTo>
                <a:close/>
              </a:path>
            </a:pathLst>
          </a:custGeom>
          <a:blipFill>
            <a:blip r:embed="rId3"/>
            <a:stretch>
              <a:fillRect l="-7492" t="-139985" r="-660652" b="-738593"/>
            </a:stretch>
          </a:blipFill>
        </p:spPr>
      </p:sp>
      <p:sp>
        <p:nvSpPr>
          <p:cNvPr name="TextBox 10" id="10"/>
          <p:cNvSpPr txBox="true"/>
          <p:nvPr/>
        </p:nvSpPr>
        <p:spPr>
          <a:xfrm rot="0">
            <a:off x="619537" y="487471"/>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USE CASES </a:t>
            </a:r>
          </a:p>
        </p:txBody>
      </p:sp>
      <p:sp>
        <p:nvSpPr>
          <p:cNvPr name="TextBox 11" id="11"/>
          <p:cNvSpPr txBox="true"/>
          <p:nvPr/>
        </p:nvSpPr>
        <p:spPr>
          <a:xfrm rot="0">
            <a:off x="9942459" y="5395799"/>
            <a:ext cx="7722087" cy="1979929"/>
          </a:xfrm>
          <a:prstGeom prst="rect">
            <a:avLst/>
          </a:prstGeom>
        </p:spPr>
        <p:txBody>
          <a:bodyPr anchor="t" rtlCol="false" tIns="0" lIns="0" bIns="0" rIns="0">
            <a:spAutoFit/>
          </a:bodyPr>
          <a:lstStyle/>
          <a:p>
            <a:pPr>
              <a:lnSpc>
                <a:spcPts val="5320"/>
              </a:lnSpc>
            </a:pPr>
            <a:r>
              <a:rPr lang="en-US" sz="3800">
                <a:solidFill>
                  <a:srgbClr val="2B4A9D"/>
                </a:solidFill>
                <a:latin typeface="Canva Sans Bold"/>
              </a:rPr>
              <a:t>WORD TUNE and RECCAP are tools used for summarizing youtube videos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9191672"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9869353" y="1146804"/>
            <a:ext cx="7304695" cy="7993392"/>
            <a:chOff x="0" y="0"/>
            <a:chExt cx="9739593" cy="10657856"/>
          </a:xfrm>
        </p:grpSpPr>
        <p:pic>
          <p:nvPicPr>
            <p:cNvPr name="Picture 7" id="7"/>
            <p:cNvPicPr>
              <a:picLocks noChangeAspect="true"/>
            </p:cNvPicPr>
            <p:nvPr/>
          </p:nvPicPr>
          <p:blipFill>
            <a:blip r:embed="rId2"/>
            <a:srcRect l="27241" t="0" r="11835" b="0"/>
            <a:stretch>
              <a:fillRect/>
            </a:stretch>
          </p:blipFill>
          <p:spPr>
            <a:xfrm flipH="false" flipV="false">
              <a:off x="0" y="0"/>
              <a:ext cx="9739593" cy="10657856"/>
            </a:xfrm>
            <a:prstGeom prst="rect">
              <a:avLst/>
            </a:prstGeom>
          </p:spPr>
        </p:pic>
      </p:grpSp>
      <p:grpSp>
        <p:nvGrpSpPr>
          <p:cNvPr name="Group 8" id="8"/>
          <p:cNvGrpSpPr/>
          <p:nvPr/>
        </p:nvGrpSpPr>
        <p:grpSpPr>
          <a:xfrm rot="0">
            <a:off x="619537" y="8172754"/>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5400000">
            <a:off x="618228" y="566151"/>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2" id="12"/>
          <p:cNvSpPr txBox="true"/>
          <p:nvPr/>
        </p:nvSpPr>
        <p:spPr>
          <a:xfrm rot="0">
            <a:off x="619537" y="1165854"/>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FUTURE SCOPE</a:t>
            </a:r>
          </a:p>
        </p:txBody>
      </p:sp>
      <p:sp>
        <p:nvSpPr>
          <p:cNvPr name="TextBox 13" id="13"/>
          <p:cNvSpPr txBox="true"/>
          <p:nvPr/>
        </p:nvSpPr>
        <p:spPr>
          <a:xfrm rot="0">
            <a:off x="1019587" y="2134131"/>
            <a:ext cx="7783226" cy="6434454"/>
          </a:xfrm>
          <a:prstGeom prst="rect">
            <a:avLst/>
          </a:prstGeom>
        </p:spPr>
        <p:txBody>
          <a:bodyPr anchor="t" rtlCol="false" tIns="0" lIns="0" bIns="0" rIns="0">
            <a:spAutoFit/>
          </a:bodyPr>
          <a:lstStyle/>
          <a:p>
            <a:pPr marL="604524" indent="-302262" lvl="1">
              <a:lnSpc>
                <a:spcPts val="3920"/>
              </a:lnSpc>
              <a:buFont typeface="Arial"/>
              <a:buChar char="•"/>
            </a:pPr>
            <a:r>
              <a:rPr lang="en-US" sz="2800" spc="280">
                <a:solidFill>
                  <a:srgbClr val="000000"/>
                </a:solidFill>
                <a:latin typeface="Lato"/>
              </a:rPr>
              <a:t>ADVANCED SUMMARIZATION TECHNIQUES</a:t>
            </a:r>
          </a:p>
          <a:p>
            <a:pPr>
              <a:lnSpc>
                <a:spcPts val="3920"/>
              </a:lnSpc>
            </a:pPr>
          </a:p>
          <a:p>
            <a:pPr marL="604524" indent="-302262" lvl="1">
              <a:lnSpc>
                <a:spcPts val="3920"/>
              </a:lnSpc>
              <a:buFont typeface="Arial"/>
              <a:buChar char="•"/>
            </a:pPr>
            <a:r>
              <a:rPr lang="en-US" sz="2800" spc="280">
                <a:solidFill>
                  <a:srgbClr val="000000"/>
                </a:solidFill>
                <a:latin typeface="Lato"/>
              </a:rPr>
              <a:t>INTEGRATION WITH OTHER PLATFORMS </a:t>
            </a:r>
          </a:p>
          <a:p>
            <a:pPr>
              <a:lnSpc>
                <a:spcPts val="3920"/>
              </a:lnSpc>
            </a:pPr>
          </a:p>
          <a:p>
            <a:pPr marL="604524" indent="-302262" lvl="1">
              <a:lnSpc>
                <a:spcPts val="3920"/>
              </a:lnSpc>
              <a:buFont typeface="Arial"/>
              <a:buChar char="•"/>
            </a:pPr>
            <a:r>
              <a:rPr lang="en-US" sz="2800" spc="280">
                <a:solidFill>
                  <a:srgbClr val="000000"/>
                </a:solidFill>
                <a:latin typeface="Lato"/>
              </a:rPr>
              <a:t>MULTILINGUAL SUPPORT</a:t>
            </a:r>
          </a:p>
          <a:p>
            <a:pPr>
              <a:lnSpc>
                <a:spcPts val="3920"/>
              </a:lnSpc>
            </a:pPr>
          </a:p>
          <a:p>
            <a:pPr marL="604524" indent="-302262" lvl="1">
              <a:lnSpc>
                <a:spcPts val="3920"/>
              </a:lnSpc>
              <a:buFont typeface="Arial"/>
              <a:buChar char="•"/>
            </a:pPr>
            <a:r>
              <a:rPr lang="en-US" sz="2800" spc="280">
                <a:solidFill>
                  <a:srgbClr val="000000"/>
                </a:solidFill>
                <a:latin typeface="Lato"/>
              </a:rPr>
              <a:t>USER FEEDBACK AND UPDATES</a:t>
            </a:r>
          </a:p>
          <a:p>
            <a:pPr>
              <a:lnSpc>
                <a:spcPts val="3920"/>
              </a:lnSpc>
            </a:pPr>
          </a:p>
          <a:p>
            <a:pPr marL="604524" indent="-302262" lvl="1">
              <a:lnSpc>
                <a:spcPts val="3920"/>
              </a:lnSpc>
              <a:buFont typeface="Arial"/>
              <a:buChar char="•"/>
            </a:pPr>
            <a:r>
              <a:rPr lang="en-US" sz="2800" spc="280">
                <a:solidFill>
                  <a:srgbClr val="000000"/>
                </a:solidFill>
                <a:latin typeface="Lato"/>
              </a:rPr>
              <a:t>EXPANSION TO OTHER MEDIA TYPES</a:t>
            </a:r>
          </a:p>
          <a:p>
            <a:pPr>
              <a:lnSpc>
                <a:spcPts val="392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7621"/>
            <a:ext cx="15692443" cy="10461629"/>
          </a:xfrm>
          <a:custGeom>
            <a:avLst/>
            <a:gdLst/>
            <a:ahLst/>
            <a:cxnLst/>
            <a:rect r="r" b="b" t="t" l="l"/>
            <a:pathLst>
              <a:path h="10461629" w="15692443">
                <a:moveTo>
                  <a:pt x="0" y="0"/>
                </a:moveTo>
                <a:lnTo>
                  <a:pt x="15692443" y="0"/>
                </a:lnTo>
                <a:lnTo>
                  <a:pt x="15692443" y="10461628"/>
                </a:lnTo>
                <a:lnTo>
                  <a:pt x="0" y="10461628"/>
                </a:lnTo>
                <a:lnTo>
                  <a:pt x="0" y="0"/>
                </a:lnTo>
                <a:close/>
              </a:path>
            </a:pathLst>
          </a:custGeom>
          <a:blipFill>
            <a:blip r:embed="rId2">
              <a:alphaModFix amt="30000"/>
            </a:blip>
            <a:stretch>
              <a:fillRect l="0" t="0" r="0" b="0"/>
            </a:stretch>
          </a:blipFill>
        </p:spPr>
      </p:sp>
      <p:sp>
        <p:nvSpPr>
          <p:cNvPr name="TextBox 3" id="3"/>
          <p:cNvSpPr txBox="true"/>
          <p:nvPr/>
        </p:nvSpPr>
        <p:spPr>
          <a:xfrm rot="0">
            <a:off x="540028" y="1987854"/>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CONCLUSION</a:t>
            </a:r>
          </a:p>
        </p:txBody>
      </p:sp>
      <p:sp>
        <p:nvSpPr>
          <p:cNvPr name="TextBox 4" id="4"/>
          <p:cNvSpPr txBox="true"/>
          <p:nvPr/>
        </p:nvSpPr>
        <p:spPr>
          <a:xfrm rot="0">
            <a:off x="3231353" y="3096719"/>
            <a:ext cx="10983902" cy="6391275"/>
          </a:xfrm>
          <a:prstGeom prst="rect">
            <a:avLst/>
          </a:prstGeom>
        </p:spPr>
        <p:txBody>
          <a:bodyPr anchor="t" rtlCol="false" tIns="0" lIns="0" bIns="0" rIns="0">
            <a:spAutoFit/>
          </a:bodyPr>
          <a:lstStyle/>
          <a:p>
            <a:pPr>
              <a:lnSpc>
                <a:spcPts val="4200"/>
              </a:lnSpc>
            </a:pPr>
            <a:r>
              <a:rPr lang="en-US" sz="3000" spc="300">
                <a:solidFill>
                  <a:srgbClr val="000000"/>
                </a:solidFill>
                <a:latin typeface="Lato Bold"/>
              </a:rPr>
              <a:t>THIS PROJECT HAS PROPOSED A YOUTUBE TRANSCRIPT SUMMARIZER. THE SYSTEM HAS A BLACK BOX TO BE FILLED BY THE DESIRED YOUTUBE LINK WHICH IS TAKEN AS INPUT, WHEN THE USER CLICKS ON THE SUMMARIZE BUTTON ON THE WEB PAGE, OUR SYSTEM WILL FETCH THE THE TRANSCRIPTS OF THAT VIDEO WITH THE HELP OF PYTHON API. THE ACCESSED TRANSCRIPTS ARE THEN SUMMARIZED WITH THE TRANSFORMERS PACKAGE. THEN THE SUMMARIZED TEXT IS SHOWN TO THE USER ON OUR WEB PAGE.</a:t>
            </a:r>
          </a:p>
        </p:txBody>
      </p:sp>
      <p:grpSp>
        <p:nvGrpSpPr>
          <p:cNvPr name="Group 5" id="5"/>
          <p:cNvGrpSpPr/>
          <p:nvPr/>
        </p:nvGrpSpPr>
        <p:grpSpPr>
          <a:xfrm rot="0">
            <a:off x="13713001" y="-1128319"/>
            <a:ext cx="5770168" cy="5770168"/>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7" id="7"/>
          <p:cNvGrpSpPr/>
          <p:nvPr/>
        </p:nvGrpSpPr>
        <p:grpSpPr>
          <a:xfrm rot="0">
            <a:off x="13865401" y="-975919"/>
            <a:ext cx="5770168" cy="5770168"/>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9" id="9"/>
          <p:cNvGrpSpPr/>
          <p:nvPr/>
        </p:nvGrpSpPr>
        <p:grpSpPr>
          <a:xfrm rot="0">
            <a:off x="-3176418" y="7084509"/>
            <a:ext cx="5770168" cy="5770168"/>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3028950"/>
            <a:ext cx="18288000" cy="7258050"/>
            <a:chOff x="0" y="0"/>
            <a:chExt cx="6671512" cy="2647756"/>
          </a:xfrm>
        </p:grpSpPr>
        <p:sp>
          <p:nvSpPr>
            <p:cNvPr name="Freeform 3" id="3"/>
            <p:cNvSpPr/>
            <p:nvPr/>
          </p:nvSpPr>
          <p:spPr>
            <a:xfrm flipH="false" flipV="false" rot="0">
              <a:off x="0" y="0"/>
              <a:ext cx="6671512" cy="2647756"/>
            </a:xfrm>
            <a:custGeom>
              <a:avLst/>
              <a:gdLst/>
              <a:ahLst/>
              <a:cxnLst/>
              <a:rect r="r" b="b" t="t" l="l"/>
              <a:pathLst>
                <a:path h="2647756" w="6671512">
                  <a:moveTo>
                    <a:pt x="0" y="0"/>
                  </a:moveTo>
                  <a:lnTo>
                    <a:pt x="6671512" y="0"/>
                  </a:lnTo>
                  <a:lnTo>
                    <a:pt x="6671512" y="2647756"/>
                  </a:lnTo>
                  <a:lnTo>
                    <a:pt x="0" y="2647756"/>
                  </a:lnTo>
                  <a:close/>
                </a:path>
              </a:pathLst>
            </a:custGeom>
            <a:solidFill>
              <a:srgbClr val="2B4A9D"/>
            </a:solidFill>
          </p:spPr>
        </p:sp>
      </p:grpSp>
      <p:grpSp>
        <p:nvGrpSpPr>
          <p:cNvPr name="Group 4" id="4"/>
          <p:cNvGrpSpPr/>
          <p:nvPr/>
        </p:nvGrpSpPr>
        <p:grpSpPr>
          <a:xfrm rot="381190">
            <a:off x="3807504"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3805812" y="-636028"/>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TextBox 8" id="8"/>
          <p:cNvSpPr txBox="true"/>
          <p:nvPr/>
        </p:nvSpPr>
        <p:spPr>
          <a:xfrm rot="0">
            <a:off x="1480498" y="1334028"/>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REFERENCES</a:t>
            </a:r>
          </a:p>
        </p:txBody>
      </p:sp>
      <p:sp>
        <p:nvSpPr>
          <p:cNvPr name="TextBox 9" id="9"/>
          <p:cNvSpPr txBox="true"/>
          <p:nvPr/>
        </p:nvSpPr>
        <p:spPr>
          <a:xfrm rot="0">
            <a:off x="0" y="3172424"/>
            <a:ext cx="18288000" cy="5847151"/>
          </a:xfrm>
          <a:prstGeom prst="rect">
            <a:avLst/>
          </a:prstGeom>
        </p:spPr>
        <p:txBody>
          <a:bodyPr anchor="t" rtlCol="false" tIns="0" lIns="0" bIns="0" rIns="0">
            <a:spAutoFit/>
          </a:bodyPr>
          <a:lstStyle/>
          <a:p>
            <a:pPr>
              <a:lnSpc>
                <a:spcPts val="4266"/>
              </a:lnSpc>
            </a:pPr>
            <a:r>
              <a:rPr lang="en-US" sz="3047">
                <a:solidFill>
                  <a:srgbClr val="FFFFFF"/>
                </a:solidFill>
                <a:latin typeface="Canva Sans"/>
              </a:rPr>
              <a:t>[1] I. Awasthi, K. Gupta, P. S. Bhogal, S. S. Anand and P. K. Soni, "Natural Language Processing (NLP) based Text Summarization - A Survey," 2021 6th International Conference on Inventive Computation Technologies (ICICT), 2021, pp. 13</a:t>
            </a:r>
          </a:p>
          <a:p>
            <a:pPr>
              <a:lnSpc>
                <a:spcPts val="4266"/>
              </a:lnSpc>
            </a:pPr>
            <a:r>
              <a:rPr lang="en-US" sz="3047">
                <a:solidFill>
                  <a:srgbClr val="FFFFFF"/>
                </a:solidFill>
                <a:latin typeface="Canva Sans"/>
              </a:rPr>
              <a:t> [2] AdhikaPramitaWidyassari, SupriadiRustad, GuruhFajarShidik, Edi Noersasongko, Abdul Syukur, Affandy Affandy, De Rosal Ignatius Moses Setiadi,Review of automatic text summarization techniques &amp;methods,Journal of King Saud University</a:t>
            </a:r>
          </a:p>
          <a:p>
            <a:pPr>
              <a:lnSpc>
                <a:spcPts val="4266"/>
              </a:lnSpc>
            </a:pPr>
            <a:r>
              <a:rPr lang="en-US" sz="3047">
                <a:solidFill>
                  <a:srgbClr val="FFFFFF"/>
                </a:solidFill>
                <a:latin typeface="Canva Sans"/>
              </a:rPr>
              <a:t> [3] P. R. Dedhia, H. P. Pachgade, A. P. Malani, N. Raul and M. Naik, "Study on Abstractive Text Summarization Techniques," 2020 International Conference on Emerging Trends in Information </a:t>
            </a:r>
          </a:p>
          <a:p>
            <a:pPr>
              <a:lnSpc>
                <a:spcPts val="4266"/>
              </a:lnSpc>
            </a:pPr>
            <a:r>
              <a:rPr lang="en-US" sz="3047">
                <a:solidFill>
                  <a:srgbClr val="FFFFFF"/>
                </a:solidFill>
                <a:latin typeface="Canva Sans"/>
              </a:rPr>
              <a:t> [4] A. Dilawari and M. U. G. Khan, "ASoVS: Abstractive Summarization of Video Sequences," in IEEE Access, vol. 7, pp. 29253-29263, 2019, doi: 10.1109/ACCESS.2019.2902507.</a:t>
            </a:r>
          </a:p>
          <a:p>
            <a:pPr>
              <a:lnSpc>
                <a:spcPts val="4266"/>
              </a:lnSpc>
            </a:pPr>
            <a:r>
              <a:rPr lang="en-US" sz="3047">
                <a:solidFill>
                  <a:srgbClr val="FFFFFF"/>
                </a:solidFill>
                <a:latin typeface="Canva Sans"/>
              </a:rPr>
              <a:t> [5] https://huggingface.co/transformers/installation.html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rot="0">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16" id="16"/>
          <p:cNvSpPr txBox="true"/>
          <p:nvPr/>
        </p:nvSpPr>
        <p:spPr>
          <a:xfrm rot="0">
            <a:off x="895350" y="3742663"/>
            <a:ext cx="9233976"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THANK YOU</a:t>
            </a:r>
          </a:p>
        </p:txBody>
      </p:sp>
      <p:grpSp>
        <p:nvGrpSpPr>
          <p:cNvPr name="Group 17" id="17"/>
          <p:cNvGrpSpPr/>
          <p:nvPr/>
        </p:nvGrpSpPr>
        <p:grpSpPr>
          <a:xfrm rot="0">
            <a:off x="10129326" y="0"/>
            <a:ext cx="8158674" cy="10287000"/>
            <a:chOff x="0" y="0"/>
            <a:chExt cx="2976306" cy="3752725"/>
          </a:xfrm>
        </p:grpSpPr>
        <p:sp>
          <p:nvSpPr>
            <p:cNvPr name="Freeform 18" id="18"/>
            <p:cNvSpPr/>
            <p:nvPr/>
          </p:nvSpPr>
          <p:spPr>
            <a:xfrm flipH="false" flipV="false" rot="0">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sp>
        <p:nvSpPr>
          <p:cNvPr name="Freeform 19" id="19"/>
          <p:cNvSpPr/>
          <p:nvPr/>
        </p:nvSpPr>
        <p:spPr>
          <a:xfrm flipH="false" flipV="false" rot="0">
            <a:off x="12069485" y="3358259"/>
            <a:ext cx="4278356" cy="3570483"/>
          </a:xfrm>
          <a:custGeom>
            <a:avLst/>
            <a:gdLst/>
            <a:ahLst/>
            <a:cxnLst/>
            <a:rect r="r" b="b" t="t" l="l"/>
            <a:pathLst>
              <a:path h="3570483" w="4278356">
                <a:moveTo>
                  <a:pt x="0" y="0"/>
                </a:moveTo>
                <a:lnTo>
                  <a:pt x="4278356" y="0"/>
                </a:lnTo>
                <a:lnTo>
                  <a:pt x="4278356" y="3570482"/>
                </a:lnTo>
                <a:lnTo>
                  <a:pt x="0" y="3570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A"/>
        </a:solidFill>
      </p:bgPr>
    </p:bg>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9191672"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619537" y="8172754"/>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5400000">
            <a:off x="618228" y="566151"/>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0" id="10"/>
          <p:cNvSpPr/>
          <p:nvPr/>
        </p:nvSpPr>
        <p:spPr>
          <a:xfrm flipH="false" flipV="false" rot="0">
            <a:off x="9191672" y="5143500"/>
            <a:ext cx="8474512" cy="2374815"/>
          </a:xfrm>
          <a:custGeom>
            <a:avLst/>
            <a:gdLst/>
            <a:ahLst/>
            <a:cxnLst/>
            <a:rect r="r" b="b" t="t" l="l"/>
            <a:pathLst>
              <a:path h="2374815" w="8474512">
                <a:moveTo>
                  <a:pt x="0" y="0"/>
                </a:moveTo>
                <a:lnTo>
                  <a:pt x="8474512" y="0"/>
                </a:lnTo>
                <a:lnTo>
                  <a:pt x="8474512" y="2374815"/>
                </a:lnTo>
                <a:lnTo>
                  <a:pt x="0" y="2374815"/>
                </a:lnTo>
                <a:lnTo>
                  <a:pt x="0" y="0"/>
                </a:lnTo>
                <a:close/>
              </a:path>
            </a:pathLst>
          </a:custGeom>
          <a:blipFill>
            <a:blip r:embed="rId2"/>
            <a:stretch>
              <a:fillRect l="0" t="0" r="0" b="0"/>
            </a:stretch>
          </a:blipFill>
        </p:spPr>
      </p:sp>
      <p:sp>
        <p:nvSpPr>
          <p:cNvPr name="TextBox 11" id="11"/>
          <p:cNvSpPr txBox="true"/>
          <p:nvPr/>
        </p:nvSpPr>
        <p:spPr>
          <a:xfrm rot="0">
            <a:off x="619537" y="1775815"/>
            <a:ext cx="8183276" cy="895287"/>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INTRODUCTION</a:t>
            </a:r>
          </a:p>
        </p:txBody>
      </p:sp>
      <p:sp>
        <p:nvSpPr>
          <p:cNvPr name="TextBox 12" id="12"/>
          <p:cNvSpPr txBox="true"/>
          <p:nvPr/>
        </p:nvSpPr>
        <p:spPr>
          <a:xfrm rot="0">
            <a:off x="1028700" y="3673433"/>
            <a:ext cx="7383176" cy="2657475"/>
          </a:xfrm>
          <a:prstGeom prst="rect">
            <a:avLst/>
          </a:prstGeom>
        </p:spPr>
        <p:txBody>
          <a:bodyPr anchor="t" rtlCol="false" tIns="0" lIns="0" bIns="0" rIns="0">
            <a:spAutoFit/>
          </a:bodyPr>
          <a:lstStyle/>
          <a:p>
            <a:pPr algn="ctr">
              <a:lnSpc>
                <a:spcPts val="4200"/>
              </a:lnSpc>
            </a:pPr>
            <a:r>
              <a:rPr lang="en-US" sz="3000" spc="300">
                <a:solidFill>
                  <a:srgbClr val="000000"/>
                </a:solidFill>
                <a:latin typeface="Lato"/>
              </a:rPr>
              <a:t>SUMMARIZE YOUTUBE VIDEOS AND IDENTIFY THE IMPORTANT IDEAS AND FACTS OF VIDEOS.</a:t>
            </a:r>
          </a:p>
          <a:p>
            <a:pPr algn="ctr">
              <a:lnSpc>
                <a:spcPts val="4200"/>
              </a:lnSpc>
            </a:pPr>
            <a:r>
              <a:rPr lang="en-US" sz="3000" spc="300">
                <a:solidFill>
                  <a:srgbClr val="000000"/>
                </a:solidFill>
                <a:latin typeface="Lato"/>
              </a:rPr>
              <a:t>EXTRACTING IMPORTANT FACTS FROM LENGTHY YOUTUBE VIDEOS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5279" y="0"/>
            <a:ext cx="18707100" cy="10287000"/>
            <a:chOff x="0" y="0"/>
            <a:chExt cx="24942800" cy="13716000"/>
          </a:xfrm>
        </p:grpSpPr>
        <p:pic>
          <p:nvPicPr>
            <p:cNvPr name="Picture 3" id="3"/>
            <p:cNvPicPr>
              <a:picLocks noChangeAspect="true"/>
            </p:cNvPicPr>
            <p:nvPr/>
          </p:nvPicPr>
          <p:blipFill>
            <a:blip r:embed="rId2">
              <a:alphaModFix amt="31000"/>
            </a:blip>
            <a:srcRect l="0" t="1192" r="0" b="1192"/>
            <a:stretch>
              <a:fillRect/>
            </a:stretch>
          </p:blipFill>
          <p:spPr>
            <a:xfrm flipH="false" flipV="false">
              <a:off x="0" y="0"/>
              <a:ext cx="24942800" cy="13716000"/>
            </a:xfrm>
            <a:prstGeom prst="rect">
              <a:avLst/>
            </a:prstGeom>
          </p:spPr>
        </p:pic>
      </p:grpSp>
      <p:grpSp>
        <p:nvGrpSpPr>
          <p:cNvPr name="Group 4" id="4"/>
          <p:cNvGrpSpPr/>
          <p:nvPr/>
        </p:nvGrpSpPr>
        <p:grpSpPr>
          <a:xfrm rot="0">
            <a:off x="0" y="0"/>
            <a:ext cx="18288000" cy="7430035"/>
            <a:chOff x="0" y="0"/>
            <a:chExt cx="6671512" cy="2710497"/>
          </a:xfrm>
        </p:grpSpPr>
        <p:sp>
          <p:nvSpPr>
            <p:cNvPr name="Freeform 5" id="5"/>
            <p:cNvSpPr/>
            <p:nvPr/>
          </p:nvSpPr>
          <p:spPr>
            <a:xfrm flipH="false" flipV="false" rot="0">
              <a:off x="0" y="0"/>
              <a:ext cx="6671512" cy="2710497"/>
            </a:xfrm>
            <a:custGeom>
              <a:avLst/>
              <a:gdLst/>
              <a:ahLst/>
              <a:cxnLst/>
              <a:rect r="r" b="b" t="t" l="l"/>
              <a:pathLst>
                <a:path h="2710497" w="6671512">
                  <a:moveTo>
                    <a:pt x="0" y="0"/>
                  </a:moveTo>
                  <a:lnTo>
                    <a:pt x="6671512" y="0"/>
                  </a:lnTo>
                  <a:lnTo>
                    <a:pt x="6671512" y="2710497"/>
                  </a:lnTo>
                  <a:lnTo>
                    <a:pt x="0" y="2710497"/>
                  </a:lnTo>
                  <a:close/>
                </a:path>
              </a:pathLst>
            </a:custGeom>
            <a:solidFill>
              <a:srgbClr val="2B4A9D">
                <a:alpha val="32941"/>
              </a:srgbClr>
            </a:solidFill>
          </p:spPr>
        </p:sp>
      </p:grpSp>
      <p:sp>
        <p:nvSpPr>
          <p:cNvPr name="TextBox 6" id="6"/>
          <p:cNvSpPr txBox="true"/>
          <p:nvPr/>
        </p:nvSpPr>
        <p:spPr>
          <a:xfrm rot="0">
            <a:off x="1251456" y="4438391"/>
            <a:ext cx="4811406" cy="2233295"/>
          </a:xfrm>
          <a:prstGeom prst="rect">
            <a:avLst/>
          </a:prstGeom>
        </p:spPr>
        <p:txBody>
          <a:bodyPr anchor="t" rtlCol="false" tIns="0" lIns="0" bIns="0" rIns="0">
            <a:spAutoFit/>
          </a:bodyPr>
          <a:lstStyle/>
          <a:p>
            <a:pPr marL="690882" indent="-345441" lvl="1">
              <a:lnSpc>
                <a:spcPts val="4480"/>
              </a:lnSpc>
              <a:buFont typeface="Arial"/>
              <a:buChar char="•"/>
            </a:pPr>
            <a:r>
              <a:rPr lang="en-US" sz="3200" spc="320">
                <a:solidFill>
                  <a:srgbClr val="000000"/>
                </a:solidFill>
                <a:latin typeface="Lato Bold"/>
              </a:rPr>
              <a:t>PURPOSE</a:t>
            </a:r>
          </a:p>
          <a:p>
            <a:pPr marL="690882" indent="-345441" lvl="1">
              <a:lnSpc>
                <a:spcPts val="4480"/>
              </a:lnSpc>
              <a:buFont typeface="Arial"/>
              <a:buChar char="•"/>
            </a:pPr>
            <a:r>
              <a:rPr lang="en-US" sz="3200" spc="320">
                <a:solidFill>
                  <a:srgbClr val="000000"/>
                </a:solidFill>
                <a:latin typeface="Lato Bold"/>
              </a:rPr>
              <a:t>PROBLEM STATEMENT</a:t>
            </a:r>
          </a:p>
          <a:p>
            <a:pPr marL="690882" indent="-345441" lvl="1">
              <a:lnSpc>
                <a:spcPts val="4480"/>
              </a:lnSpc>
              <a:buFont typeface="Arial"/>
              <a:buChar char="•"/>
            </a:pPr>
            <a:r>
              <a:rPr lang="en-US" sz="3200" spc="320">
                <a:solidFill>
                  <a:srgbClr val="000000"/>
                </a:solidFill>
                <a:latin typeface="Lato Bold"/>
              </a:rPr>
              <a:t>SOLUTION</a:t>
            </a:r>
          </a:p>
        </p:txBody>
      </p:sp>
      <p:sp>
        <p:nvSpPr>
          <p:cNvPr name="AutoShape 7" id="7"/>
          <p:cNvSpPr/>
          <p:nvPr/>
        </p:nvSpPr>
        <p:spPr>
          <a:xfrm rot="-5400000">
            <a:off x="4391954" y="8529786"/>
            <a:ext cx="2209027" cy="0"/>
          </a:xfrm>
          <a:prstGeom prst="line">
            <a:avLst/>
          </a:prstGeom>
          <a:ln cap="flat" w="9525">
            <a:solidFill>
              <a:srgbClr val="2B4A9D"/>
            </a:solidFill>
            <a:prstDash val="solid"/>
            <a:headEnd type="none" len="sm" w="sm"/>
            <a:tailEnd type="none" len="sm" w="sm"/>
          </a:ln>
        </p:spPr>
      </p:sp>
      <p:sp>
        <p:nvSpPr>
          <p:cNvPr name="AutoShape 8" id="8"/>
          <p:cNvSpPr/>
          <p:nvPr/>
        </p:nvSpPr>
        <p:spPr>
          <a:xfrm rot="-5400000">
            <a:off x="5080304" y="8520261"/>
            <a:ext cx="832326" cy="0"/>
          </a:xfrm>
          <a:prstGeom prst="line">
            <a:avLst/>
          </a:prstGeom>
          <a:ln cap="flat" w="28575">
            <a:solidFill>
              <a:srgbClr val="2B4A9D"/>
            </a:solidFill>
            <a:prstDash val="solid"/>
            <a:headEnd type="none" len="sm" w="sm"/>
            <a:tailEnd type="none" len="sm" w="sm"/>
          </a:ln>
        </p:spPr>
      </p:sp>
      <p:sp>
        <p:nvSpPr>
          <p:cNvPr name="AutoShape 9" id="9"/>
          <p:cNvSpPr/>
          <p:nvPr/>
        </p:nvSpPr>
        <p:spPr>
          <a:xfrm flipV="true">
            <a:off x="12443132" y="7430035"/>
            <a:ext cx="0" cy="2209027"/>
          </a:xfrm>
          <a:prstGeom prst="line">
            <a:avLst/>
          </a:prstGeom>
          <a:ln cap="flat" w="9525">
            <a:solidFill>
              <a:srgbClr val="2B4A9D"/>
            </a:solidFill>
            <a:prstDash val="solid"/>
            <a:headEnd type="none" len="sm" w="sm"/>
            <a:tailEnd type="none" len="sm" w="sm"/>
          </a:ln>
        </p:spPr>
      </p:sp>
      <p:sp>
        <p:nvSpPr>
          <p:cNvPr name="AutoShape 10" id="10"/>
          <p:cNvSpPr/>
          <p:nvPr/>
        </p:nvSpPr>
        <p:spPr>
          <a:xfrm rot="-5400000">
            <a:off x="11633504" y="8520261"/>
            <a:ext cx="832326" cy="0"/>
          </a:xfrm>
          <a:prstGeom prst="line">
            <a:avLst/>
          </a:prstGeom>
          <a:ln cap="flat" w="28575">
            <a:solidFill>
              <a:srgbClr val="2B4A9D"/>
            </a:solidFill>
            <a:prstDash val="solid"/>
            <a:headEnd type="none" len="sm" w="sm"/>
            <a:tailEnd type="none" len="sm" w="sm"/>
          </a:ln>
        </p:spPr>
      </p:sp>
      <p:sp>
        <p:nvSpPr>
          <p:cNvPr name="TextBox 11" id="11"/>
          <p:cNvSpPr txBox="true"/>
          <p:nvPr/>
        </p:nvSpPr>
        <p:spPr>
          <a:xfrm rot="0">
            <a:off x="6849675" y="4438391"/>
            <a:ext cx="4926638" cy="2795270"/>
          </a:xfrm>
          <a:prstGeom prst="rect">
            <a:avLst/>
          </a:prstGeom>
        </p:spPr>
        <p:txBody>
          <a:bodyPr anchor="t" rtlCol="false" tIns="0" lIns="0" bIns="0" rIns="0">
            <a:spAutoFit/>
          </a:bodyPr>
          <a:lstStyle/>
          <a:p>
            <a:pPr marL="690882" indent="-345441" lvl="1">
              <a:lnSpc>
                <a:spcPts val="4480"/>
              </a:lnSpc>
              <a:buFont typeface="Arial"/>
              <a:buChar char="•"/>
            </a:pPr>
            <a:r>
              <a:rPr lang="en-US" sz="3200" spc="320">
                <a:solidFill>
                  <a:srgbClr val="000000"/>
                </a:solidFill>
                <a:latin typeface="Lato Bold"/>
              </a:rPr>
              <a:t>KEY FEATURES</a:t>
            </a:r>
          </a:p>
          <a:p>
            <a:pPr marL="690882" indent="-345441" lvl="1">
              <a:lnSpc>
                <a:spcPts val="4480"/>
              </a:lnSpc>
              <a:buFont typeface="Arial"/>
              <a:buChar char="•"/>
            </a:pPr>
            <a:r>
              <a:rPr lang="en-US" sz="3200" spc="320">
                <a:solidFill>
                  <a:srgbClr val="000000"/>
                </a:solidFill>
                <a:latin typeface="Lato Bold"/>
              </a:rPr>
              <a:t>USE CASES</a:t>
            </a:r>
          </a:p>
          <a:p>
            <a:pPr marL="690882" indent="-345441" lvl="1">
              <a:lnSpc>
                <a:spcPts val="4480"/>
              </a:lnSpc>
              <a:buFont typeface="Arial"/>
              <a:buChar char="•"/>
            </a:pPr>
            <a:r>
              <a:rPr lang="en-US" sz="3200" spc="320">
                <a:solidFill>
                  <a:srgbClr val="000000"/>
                </a:solidFill>
                <a:latin typeface="Lato Bold"/>
              </a:rPr>
              <a:t>LIBRARIES</a:t>
            </a:r>
          </a:p>
          <a:p>
            <a:pPr marL="690882" indent="-345441" lvl="1">
              <a:lnSpc>
                <a:spcPts val="4480"/>
              </a:lnSpc>
              <a:buFont typeface="Arial"/>
              <a:buChar char="•"/>
            </a:pPr>
            <a:r>
              <a:rPr lang="en-US" sz="3200" spc="320">
                <a:solidFill>
                  <a:srgbClr val="000000"/>
                </a:solidFill>
                <a:latin typeface="Lato Bold"/>
              </a:rPr>
              <a:t>SYSTEM DESIGN</a:t>
            </a:r>
          </a:p>
          <a:p>
            <a:pPr>
              <a:lnSpc>
                <a:spcPts val="4480"/>
              </a:lnSpc>
            </a:pPr>
          </a:p>
        </p:txBody>
      </p:sp>
      <p:sp>
        <p:nvSpPr>
          <p:cNvPr name="TextBox 12" id="12"/>
          <p:cNvSpPr txBox="true"/>
          <p:nvPr/>
        </p:nvSpPr>
        <p:spPr>
          <a:xfrm rot="0">
            <a:off x="12447894" y="4438391"/>
            <a:ext cx="4811406" cy="1671320"/>
          </a:xfrm>
          <a:prstGeom prst="rect">
            <a:avLst/>
          </a:prstGeom>
        </p:spPr>
        <p:txBody>
          <a:bodyPr anchor="t" rtlCol="false" tIns="0" lIns="0" bIns="0" rIns="0">
            <a:spAutoFit/>
          </a:bodyPr>
          <a:lstStyle/>
          <a:p>
            <a:pPr marL="690882" indent="-345441" lvl="1">
              <a:lnSpc>
                <a:spcPts val="4480"/>
              </a:lnSpc>
              <a:buFont typeface="Arial"/>
              <a:buChar char="•"/>
            </a:pPr>
            <a:r>
              <a:rPr lang="en-US" sz="3200" spc="320">
                <a:solidFill>
                  <a:srgbClr val="000000"/>
                </a:solidFill>
                <a:latin typeface="Lato Bold"/>
              </a:rPr>
              <a:t>FUTURE SCOPE</a:t>
            </a:r>
          </a:p>
          <a:p>
            <a:pPr marL="690882" indent="-345441" lvl="1">
              <a:lnSpc>
                <a:spcPts val="4480"/>
              </a:lnSpc>
              <a:buFont typeface="Arial"/>
              <a:buChar char="•"/>
            </a:pPr>
            <a:r>
              <a:rPr lang="en-US" sz="3200" spc="320">
                <a:solidFill>
                  <a:srgbClr val="000000"/>
                </a:solidFill>
                <a:latin typeface="Lato Bold"/>
              </a:rPr>
              <a:t>CONCLUSION</a:t>
            </a:r>
          </a:p>
          <a:p>
            <a:pPr marL="690882" indent="-345441" lvl="1">
              <a:lnSpc>
                <a:spcPts val="4480"/>
              </a:lnSpc>
              <a:buFont typeface="Arial"/>
              <a:buChar char="•"/>
            </a:pPr>
            <a:r>
              <a:rPr lang="en-US" sz="3200" spc="320">
                <a:solidFill>
                  <a:srgbClr val="000000"/>
                </a:solidFill>
                <a:latin typeface="Lato Bold"/>
              </a:rPr>
              <a:t>REFRENCES</a:t>
            </a:r>
          </a:p>
        </p:txBody>
      </p:sp>
      <p:sp>
        <p:nvSpPr>
          <p:cNvPr name="TextBox 13" id="13"/>
          <p:cNvSpPr txBox="true"/>
          <p:nvPr/>
        </p:nvSpPr>
        <p:spPr>
          <a:xfrm rot="0">
            <a:off x="514350" y="3276866"/>
            <a:ext cx="4967830" cy="895354"/>
          </a:xfrm>
          <a:prstGeom prst="rect">
            <a:avLst/>
          </a:prstGeom>
        </p:spPr>
        <p:txBody>
          <a:bodyPr anchor="t" rtlCol="false" tIns="0" lIns="0" bIns="0" rIns="0">
            <a:spAutoFit/>
          </a:bodyPr>
          <a:lstStyle/>
          <a:p>
            <a:pPr algn="ctr">
              <a:lnSpc>
                <a:spcPts val="6300"/>
              </a:lnSpc>
            </a:pPr>
            <a:r>
              <a:rPr lang="en-US" sz="6000" spc="300">
                <a:solidFill>
                  <a:srgbClr val="000000"/>
                </a:solidFill>
                <a:latin typeface="Poppins ExtraBold Bold"/>
              </a:rPr>
              <a:t> INDEX</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12097" y="0"/>
            <a:ext cx="9575903" cy="10287000"/>
          </a:xfrm>
          <a:custGeom>
            <a:avLst/>
            <a:gdLst/>
            <a:ahLst/>
            <a:cxnLst/>
            <a:rect r="r" b="b" t="t" l="l"/>
            <a:pathLst>
              <a:path h="10287000" w="9575903">
                <a:moveTo>
                  <a:pt x="0" y="0"/>
                </a:moveTo>
                <a:lnTo>
                  <a:pt x="9575903" y="0"/>
                </a:lnTo>
                <a:lnTo>
                  <a:pt x="9575903" y="10287000"/>
                </a:lnTo>
                <a:lnTo>
                  <a:pt x="0" y="10287000"/>
                </a:lnTo>
                <a:lnTo>
                  <a:pt x="0" y="0"/>
                </a:lnTo>
                <a:close/>
              </a:path>
            </a:pathLst>
          </a:custGeom>
          <a:blipFill>
            <a:blip r:embed="rId2">
              <a:alphaModFix amt="65999"/>
            </a:blip>
            <a:stretch>
              <a:fillRect l="0" t="-1413" r="-10462" b="-1413"/>
            </a:stretch>
          </a:blipFill>
        </p:spPr>
      </p:sp>
      <p:sp>
        <p:nvSpPr>
          <p:cNvPr name="TextBox 3" id="3"/>
          <p:cNvSpPr txBox="true"/>
          <p:nvPr/>
        </p:nvSpPr>
        <p:spPr>
          <a:xfrm rot="0">
            <a:off x="1028700" y="1057275"/>
            <a:ext cx="913575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ExtraBold"/>
              </a:rPr>
              <a:t>PURPOSE</a:t>
            </a:r>
          </a:p>
        </p:txBody>
      </p:sp>
      <p:grpSp>
        <p:nvGrpSpPr>
          <p:cNvPr name="Group 4" id="4"/>
          <p:cNvGrpSpPr/>
          <p:nvPr/>
        </p:nvGrpSpPr>
        <p:grpSpPr>
          <a:xfrm rot="5400000">
            <a:off x="-1309" y="1309"/>
            <a:ext cx="1635964" cy="1633346"/>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6" id="6"/>
          <p:cNvSpPr txBox="true"/>
          <p:nvPr/>
        </p:nvSpPr>
        <p:spPr>
          <a:xfrm rot="0">
            <a:off x="491393" y="2858081"/>
            <a:ext cx="9673063" cy="4481793"/>
          </a:xfrm>
          <a:prstGeom prst="rect">
            <a:avLst/>
          </a:prstGeom>
        </p:spPr>
        <p:txBody>
          <a:bodyPr anchor="t" rtlCol="false" tIns="0" lIns="0" bIns="0" rIns="0">
            <a:spAutoFit/>
          </a:bodyPr>
          <a:lstStyle/>
          <a:p>
            <a:pPr>
              <a:lnSpc>
                <a:spcPts val="4447"/>
              </a:lnSpc>
            </a:pPr>
            <a:r>
              <a:rPr lang="en-US" sz="3176" spc="317">
                <a:solidFill>
                  <a:srgbClr val="000000"/>
                </a:solidFill>
                <a:latin typeface="Lato Bold"/>
              </a:rPr>
              <a:t>IF YOU DO NOT HAVE TIME TO WATCH LONG VIDEOS, YOU CAN SUMMARIZE THEM WITH ONE CLICK. COPY THE LINK OF THE VIDEO FROM YOUTUBE THEN PASTE THE LINK IN THE AREA FOR THE LINK THEN MAGIC WILL HAPPEN. YOU CAN READ BRIEF SUMMARY OF VIDEOS AND TAKE NOTES FOR YOURSELF.</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sp>
        <p:nvSpPr>
          <p:cNvPr name="Freeform 4" id="4"/>
          <p:cNvSpPr/>
          <p:nvPr/>
        </p:nvSpPr>
        <p:spPr>
          <a:xfrm flipH="false" flipV="false" rot="0">
            <a:off x="6574112" y="-1106469"/>
            <a:ext cx="13011072" cy="13011072"/>
          </a:xfrm>
          <a:custGeom>
            <a:avLst/>
            <a:gdLst/>
            <a:ahLst/>
            <a:cxnLst/>
            <a:rect r="r" b="b" t="t" l="l"/>
            <a:pathLst>
              <a:path h="13011072" w="13011072">
                <a:moveTo>
                  <a:pt x="0" y="0"/>
                </a:moveTo>
                <a:lnTo>
                  <a:pt x="13011072" y="0"/>
                </a:lnTo>
                <a:lnTo>
                  <a:pt x="13011072" y="13011072"/>
                </a:lnTo>
                <a:lnTo>
                  <a:pt x="0" y="13011072"/>
                </a:lnTo>
                <a:lnTo>
                  <a:pt x="0" y="0"/>
                </a:lnTo>
                <a:close/>
              </a:path>
            </a:pathLst>
          </a:custGeom>
          <a:blipFill>
            <a:blip r:embed="rId2">
              <a:alphaModFix amt="37000"/>
            </a:blip>
            <a:stretch>
              <a:fillRect l="0" t="0" r="0" b="0"/>
            </a:stretch>
          </a:blipFill>
        </p:spPr>
      </p:sp>
      <p:grpSp>
        <p:nvGrpSpPr>
          <p:cNvPr name="Group 5" id="5"/>
          <p:cNvGrpSpPr/>
          <p:nvPr/>
        </p:nvGrpSpPr>
        <p:grpSpPr>
          <a:xfrm rot="-2700000">
            <a:off x="15385959" y="1860459"/>
            <a:ext cx="6566081" cy="6566081"/>
            <a:chOff x="0" y="0"/>
            <a:chExt cx="1913890" cy="1913890"/>
          </a:xfrm>
        </p:grpSpPr>
        <p:sp>
          <p:nvSpPr>
            <p:cNvPr name="Freeform 6" id="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alpha val="14902"/>
              </a:srgbClr>
            </a:solidFill>
          </p:spPr>
        </p:sp>
      </p:grpSp>
      <p:grpSp>
        <p:nvGrpSpPr>
          <p:cNvPr name="Group 7" id="7"/>
          <p:cNvGrpSpPr/>
          <p:nvPr/>
        </p:nvGrpSpPr>
        <p:grpSpPr>
          <a:xfrm rot="2700000">
            <a:off x="15742560" y="2217060"/>
            <a:ext cx="5852880" cy="5852880"/>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alpha val="14902"/>
              </a:srgbClr>
            </a:solidFill>
          </p:spPr>
        </p:sp>
      </p:grpSp>
      <p:grpSp>
        <p:nvGrpSpPr>
          <p:cNvPr name="Group 9" id="9"/>
          <p:cNvGrpSpPr/>
          <p:nvPr/>
        </p:nvGrpSpPr>
        <p:grpSpPr>
          <a:xfrm rot="2700000">
            <a:off x="11524419" y="8043030"/>
            <a:ext cx="6164339" cy="6164339"/>
            <a:chOff x="0" y="0"/>
            <a:chExt cx="1913890" cy="1913890"/>
          </a:xfrm>
        </p:grpSpPr>
        <p:sp>
          <p:nvSpPr>
            <p:cNvPr name="Freeform 10" id="10"/>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alpha val="14902"/>
              </a:srgbClr>
            </a:solidFill>
          </p:spPr>
        </p:sp>
      </p:grpSp>
      <p:grpSp>
        <p:nvGrpSpPr>
          <p:cNvPr name="Group 11" id="11"/>
          <p:cNvGrpSpPr/>
          <p:nvPr/>
        </p:nvGrpSpPr>
        <p:grpSpPr>
          <a:xfrm rot="2700000">
            <a:off x="11524419" y="-3920369"/>
            <a:ext cx="6164339" cy="6164339"/>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alpha val="14902"/>
              </a:srgbClr>
            </a:solidFill>
          </p:spPr>
        </p:sp>
      </p:grpSp>
      <p:grpSp>
        <p:nvGrpSpPr>
          <p:cNvPr name="Group 13" id="13"/>
          <p:cNvGrpSpPr/>
          <p:nvPr/>
        </p:nvGrpSpPr>
        <p:grpSpPr>
          <a:xfrm rot="-5400000">
            <a:off x="568482" y="1960670"/>
            <a:ext cx="829509" cy="1966473"/>
            <a:chOff x="0" y="0"/>
            <a:chExt cx="2354580" cy="5581882"/>
          </a:xfrm>
        </p:grpSpPr>
        <p:sp>
          <p:nvSpPr>
            <p:cNvPr name="Freeform 14" id="14"/>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5" id="15"/>
          <p:cNvGrpSpPr/>
          <p:nvPr/>
        </p:nvGrpSpPr>
        <p:grpSpPr>
          <a:xfrm rot="-5400000">
            <a:off x="4980926" y="-2587876"/>
            <a:ext cx="1629197" cy="7951652"/>
            <a:chOff x="0" y="0"/>
            <a:chExt cx="2354580" cy="11492046"/>
          </a:xfrm>
        </p:grpSpPr>
        <p:sp>
          <p:nvSpPr>
            <p:cNvPr name="Freeform 16" id="16"/>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7" id="17"/>
          <p:cNvGrpSpPr/>
          <p:nvPr/>
        </p:nvGrpSpPr>
        <p:grpSpPr>
          <a:xfrm rot="-5400000">
            <a:off x="568482" y="4415830"/>
            <a:ext cx="829509" cy="1966473"/>
            <a:chOff x="0" y="0"/>
            <a:chExt cx="2354580" cy="5581882"/>
          </a:xfrm>
        </p:grpSpPr>
        <p:sp>
          <p:nvSpPr>
            <p:cNvPr name="Freeform 18" id="18"/>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9" id="19"/>
          <p:cNvGrpSpPr/>
          <p:nvPr/>
        </p:nvGrpSpPr>
        <p:grpSpPr>
          <a:xfrm rot="-5400000">
            <a:off x="568482" y="6870991"/>
            <a:ext cx="829509" cy="1966473"/>
            <a:chOff x="0" y="0"/>
            <a:chExt cx="2354580" cy="5581882"/>
          </a:xfrm>
        </p:grpSpPr>
        <p:sp>
          <p:nvSpPr>
            <p:cNvPr name="Freeform 20" id="20"/>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1" id="21"/>
          <p:cNvSpPr txBox="true"/>
          <p:nvPr/>
        </p:nvSpPr>
        <p:spPr>
          <a:xfrm rot="0">
            <a:off x="2428018" y="2648681"/>
            <a:ext cx="8926205" cy="523875"/>
          </a:xfrm>
          <a:prstGeom prst="rect">
            <a:avLst/>
          </a:prstGeom>
        </p:spPr>
        <p:txBody>
          <a:bodyPr anchor="t" rtlCol="false" tIns="0" lIns="0" bIns="0" rIns="0">
            <a:spAutoFit/>
          </a:bodyPr>
          <a:lstStyle/>
          <a:p>
            <a:pPr>
              <a:lnSpc>
                <a:spcPts val="4200"/>
              </a:lnSpc>
            </a:pPr>
            <a:r>
              <a:rPr lang="en-US" sz="3000" spc="300">
                <a:solidFill>
                  <a:srgbClr val="2B4A9D"/>
                </a:solidFill>
                <a:latin typeface="Lato Bold"/>
              </a:rPr>
              <a:t>TIME CONSUMING </a:t>
            </a:r>
          </a:p>
        </p:txBody>
      </p:sp>
      <p:sp>
        <p:nvSpPr>
          <p:cNvPr name="TextBox 22" id="22"/>
          <p:cNvSpPr txBox="true"/>
          <p:nvPr/>
        </p:nvSpPr>
        <p:spPr>
          <a:xfrm rot="0">
            <a:off x="2123218" y="897430"/>
            <a:ext cx="7020782" cy="1019175"/>
          </a:xfrm>
          <a:prstGeom prst="rect">
            <a:avLst/>
          </a:prstGeom>
        </p:spPr>
        <p:txBody>
          <a:bodyPr anchor="t" rtlCol="false" tIns="0" lIns="0" bIns="0" rIns="0">
            <a:spAutoFit/>
          </a:bodyPr>
          <a:lstStyle/>
          <a:p>
            <a:pPr algn="ctr">
              <a:lnSpc>
                <a:spcPts val="7349"/>
              </a:lnSpc>
            </a:pPr>
            <a:r>
              <a:rPr lang="en-US" sz="6999" spc="349">
                <a:solidFill>
                  <a:srgbClr val="FFFFFF"/>
                </a:solidFill>
                <a:latin typeface="Poppins ExtraBold"/>
              </a:rPr>
              <a:t>PROBLEM</a:t>
            </a:r>
          </a:p>
        </p:txBody>
      </p:sp>
      <p:sp>
        <p:nvSpPr>
          <p:cNvPr name="TextBox 23" id="23"/>
          <p:cNvSpPr txBox="true"/>
          <p:nvPr/>
        </p:nvSpPr>
        <p:spPr>
          <a:xfrm rot="0">
            <a:off x="2139183" y="3291986"/>
            <a:ext cx="9524999" cy="3270915"/>
          </a:xfrm>
          <a:prstGeom prst="rect">
            <a:avLst/>
          </a:prstGeom>
        </p:spPr>
        <p:txBody>
          <a:bodyPr anchor="t" rtlCol="false" tIns="0" lIns="0" bIns="0" rIns="0">
            <a:spAutoFit/>
          </a:bodyPr>
          <a:lstStyle/>
          <a:p>
            <a:pPr algn="ctr">
              <a:lnSpc>
                <a:spcPts val="4362"/>
              </a:lnSpc>
              <a:spcBef>
                <a:spcPct val="0"/>
              </a:spcBef>
            </a:pPr>
            <a:r>
              <a:rPr lang="en-US" sz="3116" spc="311">
                <a:solidFill>
                  <a:srgbClr val="000000"/>
                </a:solidFill>
                <a:latin typeface="Lato Bold"/>
              </a:rPr>
              <a:t>THE ISSUE WITH THE CONTENT ON YOUTUBE IS THAT THERE’S A LOT OF IT. THE DOWNSIDE OF THIS IS THAT IT GIVES RISE TO INCESSANT CLICKBAIT VIDEOS, WHICH END UP WASTING THE TIME OF THE USER.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05021" y="-2492352"/>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718458"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9144000" y="3277816"/>
            <a:ext cx="8658552" cy="5374193"/>
            <a:chOff x="0" y="0"/>
            <a:chExt cx="3158663" cy="1960520"/>
          </a:xfrm>
        </p:grpSpPr>
        <p:sp>
          <p:nvSpPr>
            <p:cNvPr name="Freeform 7" id="7"/>
            <p:cNvSpPr/>
            <p:nvPr/>
          </p:nvSpPr>
          <p:spPr>
            <a:xfrm flipH="false" flipV="false" rot="0">
              <a:off x="0" y="0"/>
              <a:ext cx="3158663" cy="1960520"/>
            </a:xfrm>
            <a:custGeom>
              <a:avLst/>
              <a:gdLst/>
              <a:ahLst/>
              <a:cxnLst/>
              <a:rect r="r" b="b" t="t" l="l"/>
              <a:pathLst>
                <a:path h="1960520" w="3158663">
                  <a:moveTo>
                    <a:pt x="0" y="0"/>
                  </a:moveTo>
                  <a:lnTo>
                    <a:pt x="3158663" y="0"/>
                  </a:lnTo>
                  <a:lnTo>
                    <a:pt x="3158663" y="1960520"/>
                  </a:lnTo>
                  <a:lnTo>
                    <a:pt x="0" y="1960520"/>
                  </a:lnTo>
                  <a:close/>
                </a:path>
              </a:pathLst>
            </a:custGeom>
            <a:solidFill>
              <a:srgbClr val="2B4A9D">
                <a:alpha val="31765"/>
              </a:srgbClr>
            </a:solidFill>
          </p:spPr>
        </p:sp>
      </p:grpSp>
      <p:grpSp>
        <p:nvGrpSpPr>
          <p:cNvPr name="Group 8" id="8"/>
          <p:cNvGrpSpPr/>
          <p:nvPr/>
        </p:nvGrpSpPr>
        <p:grpSpPr>
          <a:xfrm rot="0">
            <a:off x="3336986" y="-9994"/>
            <a:ext cx="14951014" cy="417760"/>
            <a:chOff x="0" y="0"/>
            <a:chExt cx="5454170" cy="152400"/>
          </a:xfrm>
        </p:grpSpPr>
        <p:sp>
          <p:nvSpPr>
            <p:cNvPr name="Freeform 9" id="9"/>
            <p:cNvSpPr/>
            <p:nvPr/>
          </p:nvSpPr>
          <p:spPr>
            <a:xfrm flipH="false" flipV="false" rot="0">
              <a:off x="0" y="0"/>
              <a:ext cx="5454171" cy="152400"/>
            </a:xfrm>
            <a:custGeom>
              <a:avLst/>
              <a:gdLst/>
              <a:ahLst/>
              <a:cxnLst/>
              <a:rect r="r" b="b" t="t" l="l"/>
              <a:pathLst>
                <a:path h="152400" w="5454171">
                  <a:moveTo>
                    <a:pt x="0" y="0"/>
                  </a:moveTo>
                  <a:lnTo>
                    <a:pt x="5454171" y="0"/>
                  </a:lnTo>
                  <a:lnTo>
                    <a:pt x="5454171" y="152400"/>
                  </a:lnTo>
                  <a:lnTo>
                    <a:pt x="0" y="152400"/>
                  </a:lnTo>
                  <a:close/>
                </a:path>
              </a:pathLst>
            </a:custGeom>
            <a:solidFill>
              <a:srgbClr val="2B4A9D"/>
            </a:solidFill>
          </p:spPr>
        </p:sp>
      </p:grpSp>
      <p:sp>
        <p:nvSpPr>
          <p:cNvPr name="Freeform 10" id="10"/>
          <p:cNvSpPr/>
          <p:nvPr/>
        </p:nvSpPr>
        <p:spPr>
          <a:xfrm flipH="false" flipV="false" rot="0">
            <a:off x="519020" y="1459309"/>
            <a:ext cx="8063142" cy="6237571"/>
          </a:xfrm>
          <a:custGeom>
            <a:avLst/>
            <a:gdLst/>
            <a:ahLst/>
            <a:cxnLst/>
            <a:rect r="r" b="b" t="t" l="l"/>
            <a:pathLst>
              <a:path h="6237571" w="8063142">
                <a:moveTo>
                  <a:pt x="0" y="0"/>
                </a:moveTo>
                <a:lnTo>
                  <a:pt x="8063143" y="0"/>
                </a:lnTo>
                <a:lnTo>
                  <a:pt x="8063143" y="6237571"/>
                </a:lnTo>
                <a:lnTo>
                  <a:pt x="0" y="6237571"/>
                </a:lnTo>
                <a:lnTo>
                  <a:pt x="0" y="0"/>
                </a:lnTo>
                <a:close/>
              </a:path>
            </a:pathLst>
          </a:custGeom>
          <a:blipFill>
            <a:blip r:embed="rId2"/>
            <a:stretch>
              <a:fillRect l="-22668" t="-524" r="-1755" b="0"/>
            </a:stretch>
          </a:blipFill>
        </p:spPr>
      </p:sp>
      <p:sp>
        <p:nvSpPr>
          <p:cNvPr name="TextBox 11" id="11"/>
          <p:cNvSpPr txBox="true"/>
          <p:nvPr/>
        </p:nvSpPr>
        <p:spPr>
          <a:xfrm rot="0">
            <a:off x="9292476" y="1455175"/>
            <a:ext cx="8510076" cy="1190625"/>
          </a:xfrm>
          <a:prstGeom prst="rect">
            <a:avLst/>
          </a:prstGeom>
        </p:spPr>
        <p:txBody>
          <a:bodyPr anchor="t" rtlCol="false" tIns="0" lIns="0" bIns="0" rIns="0">
            <a:spAutoFit/>
          </a:bodyPr>
          <a:lstStyle/>
          <a:p>
            <a:pPr algn="ctr">
              <a:lnSpc>
                <a:spcPts val="8400"/>
              </a:lnSpc>
            </a:pPr>
            <a:r>
              <a:rPr lang="en-US" sz="8000" spc="400">
                <a:solidFill>
                  <a:srgbClr val="21202A"/>
                </a:solidFill>
                <a:latin typeface="Poppins ExtraBold"/>
              </a:rPr>
              <a:t>SOLUTION</a:t>
            </a:r>
          </a:p>
        </p:txBody>
      </p:sp>
      <p:sp>
        <p:nvSpPr>
          <p:cNvPr name="TextBox 12" id="12"/>
          <p:cNvSpPr txBox="true"/>
          <p:nvPr/>
        </p:nvSpPr>
        <p:spPr>
          <a:xfrm rot="0">
            <a:off x="9404146" y="3537050"/>
            <a:ext cx="8286736" cy="4657562"/>
          </a:xfrm>
          <a:prstGeom prst="rect">
            <a:avLst/>
          </a:prstGeom>
        </p:spPr>
        <p:txBody>
          <a:bodyPr anchor="t" rtlCol="false" tIns="0" lIns="0" bIns="0" rIns="0">
            <a:spAutoFit/>
          </a:bodyPr>
          <a:lstStyle/>
          <a:p>
            <a:pPr algn="ctr">
              <a:lnSpc>
                <a:spcPts val="4089"/>
              </a:lnSpc>
            </a:pPr>
            <a:r>
              <a:rPr lang="en-US" sz="2921" spc="292">
                <a:solidFill>
                  <a:srgbClr val="000000"/>
                </a:solidFill>
                <a:latin typeface="Lato Italics"/>
              </a:rPr>
              <a:t>HAVE YOU EVER IMAGINED HAVING A SHORT SUMMARY OF A LARGE YOUTUBE TUTORIAL OR VIDEO FOR RAPID READING BEFORE WATCHING THE VIDEO? THIS WILL UNDOUBTEDLY SAVE YOU A LOT OF TIME BY PROVIDING YOU WITH A QUICK UNDERSTANDING OR SUMMARIZATION OF THE VIDEO IN A SHORT PERIOD OF TIME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733024" y="3730767"/>
            <a:ext cx="6561483" cy="655098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5400000">
            <a:off x="-5249" y="5249"/>
            <a:ext cx="6561483" cy="6550984"/>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6" id="6"/>
          <p:cNvGrpSpPr/>
          <p:nvPr/>
        </p:nvGrpSpPr>
        <p:grpSpPr>
          <a:xfrm rot="0">
            <a:off x="12170180" y="2902589"/>
            <a:ext cx="5178049" cy="7384411"/>
            <a:chOff x="0" y="0"/>
            <a:chExt cx="6904065" cy="9845882"/>
          </a:xfrm>
        </p:grpSpPr>
        <p:grpSp>
          <p:nvGrpSpPr>
            <p:cNvPr name="Group 7" id="7"/>
            <p:cNvGrpSpPr/>
            <p:nvPr/>
          </p:nvGrpSpPr>
          <p:grpSpPr>
            <a:xfrm rot="-10800000">
              <a:off x="0" y="0"/>
              <a:ext cx="6904065" cy="9845882"/>
              <a:chOff x="0" y="0"/>
              <a:chExt cx="2354580" cy="3357865"/>
            </a:xfrm>
          </p:grpSpPr>
          <p:sp>
            <p:nvSpPr>
              <p:cNvPr name="Freeform 8" id="8"/>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9" id="9"/>
            <p:cNvGrpSpPr>
              <a:grpSpLocks noChangeAspect="true"/>
            </p:cNvGrpSpPr>
            <p:nvPr/>
          </p:nvGrpSpPr>
          <p:grpSpPr>
            <a:xfrm rot="0">
              <a:off x="805634" y="580970"/>
              <a:ext cx="5292796" cy="5292796"/>
              <a:chOff x="0" y="0"/>
              <a:chExt cx="6350000" cy="6350000"/>
            </a:xfrm>
          </p:grpSpPr>
          <p:sp>
            <p:nvSpPr>
              <p:cNvPr name="Freeform 10" id="1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8695" r="0" b="-8695"/>
                </a:stretch>
              </a:blipFill>
            </p:spPr>
          </p:sp>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2" id="12"/>
          <p:cNvGrpSpPr/>
          <p:nvPr/>
        </p:nvGrpSpPr>
        <p:grpSpPr>
          <a:xfrm rot="0">
            <a:off x="6554976" y="2902589"/>
            <a:ext cx="5178049" cy="7384411"/>
            <a:chOff x="0" y="0"/>
            <a:chExt cx="6904065" cy="9845882"/>
          </a:xfrm>
        </p:grpSpPr>
        <p:grpSp>
          <p:nvGrpSpPr>
            <p:cNvPr name="Group 13" id="13"/>
            <p:cNvGrpSpPr/>
            <p:nvPr/>
          </p:nvGrpSpPr>
          <p:grpSpPr>
            <a:xfrm rot="-10800000">
              <a:off x="0" y="0"/>
              <a:ext cx="6904065" cy="9845882"/>
              <a:chOff x="0" y="0"/>
              <a:chExt cx="2354580" cy="3357865"/>
            </a:xfrm>
          </p:grpSpPr>
          <p:sp>
            <p:nvSpPr>
              <p:cNvPr name="Freeform 14" id="14"/>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15" id="15"/>
            <p:cNvGrpSpPr>
              <a:grpSpLocks noChangeAspect="true"/>
            </p:cNvGrpSpPr>
            <p:nvPr/>
          </p:nvGrpSpPr>
          <p:grpSpPr>
            <a:xfrm rot="0">
              <a:off x="805634" y="580970"/>
              <a:ext cx="5292796" cy="5292796"/>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0" r="0"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grpSp>
        <p:nvGrpSpPr>
          <p:cNvPr name="Group 18" id="18"/>
          <p:cNvGrpSpPr/>
          <p:nvPr/>
        </p:nvGrpSpPr>
        <p:grpSpPr>
          <a:xfrm rot="0">
            <a:off x="939771" y="2902589"/>
            <a:ext cx="5178049" cy="7384411"/>
            <a:chOff x="0" y="0"/>
            <a:chExt cx="6904065" cy="9845882"/>
          </a:xfrm>
        </p:grpSpPr>
        <p:grpSp>
          <p:nvGrpSpPr>
            <p:cNvPr name="Group 19" id="19"/>
            <p:cNvGrpSpPr/>
            <p:nvPr/>
          </p:nvGrpSpPr>
          <p:grpSpPr>
            <a:xfrm rot="-10800000">
              <a:off x="0" y="0"/>
              <a:ext cx="6904065" cy="9845882"/>
              <a:chOff x="0" y="0"/>
              <a:chExt cx="2354580" cy="3357865"/>
            </a:xfrm>
          </p:grpSpPr>
          <p:sp>
            <p:nvSpPr>
              <p:cNvPr name="Freeform 20" id="20"/>
              <p:cNvSpPr/>
              <p:nvPr/>
            </p:nvSpPr>
            <p:spPr>
              <a:xfrm flipH="false" flipV="false" rot="0">
                <a:off x="0" y="0"/>
                <a:ext cx="2353310" cy="3357865"/>
              </a:xfrm>
              <a:custGeom>
                <a:avLst/>
                <a:gdLst/>
                <a:ahLst/>
                <a:cxnLst/>
                <a:rect r="r" b="b" t="t" l="l"/>
                <a:pathLst>
                  <a:path h="3357865" w="2353310">
                    <a:moveTo>
                      <a:pt x="784860" y="3290555"/>
                    </a:moveTo>
                    <a:cubicBezTo>
                      <a:pt x="905510" y="3331195"/>
                      <a:pt x="1042670" y="3357865"/>
                      <a:pt x="1177290" y="3357865"/>
                    </a:cubicBezTo>
                    <a:cubicBezTo>
                      <a:pt x="1311910" y="3357865"/>
                      <a:pt x="1441450" y="3335005"/>
                      <a:pt x="1560830" y="3294365"/>
                    </a:cubicBezTo>
                    <a:cubicBezTo>
                      <a:pt x="1563370" y="3293095"/>
                      <a:pt x="1565910" y="3293095"/>
                      <a:pt x="1568450" y="3291825"/>
                    </a:cubicBezTo>
                    <a:cubicBezTo>
                      <a:pt x="2016760" y="3129265"/>
                      <a:pt x="2346960" y="2700005"/>
                      <a:pt x="2353310" y="2196850"/>
                    </a:cubicBezTo>
                    <a:lnTo>
                      <a:pt x="2353310" y="0"/>
                    </a:lnTo>
                    <a:lnTo>
                      <a:pt x="0" y="0"/>
                    </a:lnTo>
                    <a:lnTo>
                      <a:pt x="0" y="2195204"/>
                    </a:lnTo>
                    <a:cubicBezTo>
                      <a:pt x="6350" y="2702545"/>
                      <a:pt x="331470" y="3131805"/>
                      <a:pt x="784860" y="3290555"/>
                    </a:cubicBezTo>
                    <a:close/>
                  </a:path>
                </a:pathLst>
              </a:custGeom>
              <a:solidFill>
                <a:srgbClr val="2B4A9D"/>
              </a:solidFill>
            </p:spPr>
          </p:sp>
        </p:grpSp>
        <p:grpSp>
          <p:nvGrpSpPr>
            <p:cNvPr name="Group 21" id="21"/>
            <p:cNvGrpSpPr>
              <a:grpSpLocks noChangeAspect="true"/>
            </p:cNvGrpSpPr>
            <p:nvPr/>
          </p:nvGrpSpPr>
          <p:grpSpPr>
            <a:xfrm rot="0">
              <a:off x="805634" y="580970"/>
              <a:ext cx="5292796" cy="5292796"/>
              <a:chOff x="0" y="0"/>
              <a:chExt cx="6350000" cy="6350000"/>
            </a:xfrm>
          </p:grpSpPr>
          <p:sp>
            <p:nvSpPr>
              <p:cNvPr name="Freeform 22" id="22"/>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45541" t="0" r="-45541" b="0"/>
                </a:stretch>
              </a:blipFill>
            </p:spPr>
          </p:sp>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FFFFFF"/>
              </a:solidFill>
            </p:spPr>
          </p:sp>
        </p:grpSp>
      </p:grpSp>
      <p:sp>
        <p:nvSpPr>
          <p:cNvPr name="TextBox 24" id="24"/>
          <p:cNvSpPr txBox="true"/>
          <p:nvPr/>
        </p:nvSpPr>
        <p:spPr>
          <a:xfrm rot="0">
            <a:off x="1437418" y="7753350"/>
            <a:ext cx="4182756" cy="10572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SAVES</a:t>
            </a:r>
          </a:p>
          <a:p>
            <a:pPr algn="ctr">
              <a:lnSpc>
                <a:spcPts val="4200"/>
              </a:lnSpc>
            </a:pPr>
            <a:r>
              <a:rPr lang="en-US" sz="3000" spc="300">
                <a:solidFill>
                  <a:srgbClr val="FFFFFF"/>
                </a:solidFill>
                <a:latin typeface="Lato Bold"/>
              </a:rPr>
              <a:t>TIME</a:t>
            </a:r>
          </a:p>
        </p:txBody>
      </p:sp>
      <p:sp>
        <p:nvSpPr>
          <p:cNvPr name="TextBox 25" id="25"/>
          <p:cNvSpPr txBox="true"/>
          <p:nvPr/>
        </p:nvSpPr>
        <p:spPr>
          <a:xfrm rot="0">
            <a:off x="7052622" y="7753350"/>
            <a:ext cx="4182756" cy="15906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FAST </a:t>
            </a:r>
          </a:p>
          <a:p>
            <a:pPr algn="ctr">
              <a:lnSpc>
                <a:spcPts val="4200"/>
              </a:lnSpc>
            </a:pPr>
            <a:r>
              <a:rPr lang="en-US" sz="3000" spc="300">
                <a:solidFill>
                  <a:srgbClr val="FFFFFF"/>
                </a:solidFill>
                <a:latin typeface="Lato Bold"/>
              </a:rPr>
              <a:t>SPEED</a:t>
            </a:r>
          </a:p>
          <a:p>
            <a:pPr algn="ctr">
              <a:lnSpc>
                <a:spcPts val="4200"/>
              </a:lnSpc>
            </a:pPr>
          </a:p>
        </p:txBody>
      </p:sp>
      <p:sp>
        <p:nvSpPr>
          <p:cNvPr name="TextBox 26" id="26"/>
          <p:cNvSpPr txBox="true"/>
          <p:nvPr/>
        </p:nvSpPr>
        <p:spPr>
          <a:xfrm rot="0">
            <a:off x="12667827" y="7753350"/>
            <a:ext cx="4182756" cy="15906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EASY</a:t>
            </a:r>
          </a:p>
          <a:p>
            <a:pPr algn="ctr">
              <a:lnSpc>
                <a:spcPts val="4200"/>
              </a:lnSpc>
            </a:pPr>
            <a:r>
              <a:rPr lang="en-US" sz="3000" spc="300">
                <a:solidFill>
                  <a:srgbClr val="FFFFFF"/>
                </a:solidFill>
                <a:latin typeface="Lato Bold"/>
              </a:rPr>
              <a:t> TO USE</a:t>
            </a:r>
          </a:p>
          <a:p>
            <a:pPr algn="ctr">
              <a:lnSpc>
                <a:spcPts val="4200"/>
              </a:lnSpc>
            </a:pPr>
          </a:p>
        </p:txBody>
      </p:sp>
      <p:sp>
        <p:nvSpPr>
          <p:cNvPr name="TextBox 27" id="27"/>
          <p:cNvSpPr txBox="true"/>
          <p:nvPr/>
        </p:nvSpPr>
        <p:spPr>
          <a:xfrm rot="0">
            <a:off x="939771" y="1057275"/>
            <a:ext cx="8510076" cy="1190625"/>
          </a:xfrm>
          <a:prstGeom prst="rect">
            <a:avLst/>
          </a:prstGeom>
        </p:spPr>
        <p:txBody>
          <a:bodyPr anchor="t" rtlCol="false" tIns="0" lIns="0" bIns="0" rIns="0">
            <a:spAutoFit/>
          </a:bodyPr>
          <a:lstStyle/>
          <a:p>
            <a:pPr algn="ctr">
              <a:lnSpc>
                <a:spcPts val="8400"/>
              </a:lnSpc>
            </a:pPr>
            <a:r>
              <a:rPr lang="en-US" sz="8000" spc="400">
                <a:solidFill>
                  <a:srgbClr val="21202A"/>
                </a:solidFill>
                <a:latin typeface="Poppins ExtraBold"/>
              </a:rPr>
              <a:t>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B4A9D"/>
            </a:solidFill>
          </p:spPr>
        </p:sp>
      </p:grpSp>
      <p:grpSp>
        <p:nvGrpSpPr>
          <p:cNvPr name="Group 4" id="4"/>
          <p:cNvGrpSpPr/>
          <p:nvPr/>
        </p:nvGrpSpPr>
        <p:grpSpPr>
          <a:xfrm rot="0">
            <a:off x="9191672"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9869353" y="1146804"/>
            <a:ext cx="7304695" cy="7993392"/>
            <a:chOff x="0" y="0"/>
            <a:chExt cx="9739593" cy="10657856"/>
          </a:xfrm>
        </p:grpSpPr>
        <p:pic>
          <p:nvPicPr>
            <p:cNvPr name="Picture 7" id="7"/>
            <p:cNvPicPr>
              <a:picLocks noChangeAspect="true"/>
            </p:cNvPicPr>
            <p:nvPr/>
          </p:nvPicPr>
          <p:blipFill>
            <a:blip r:embed="rId2"/>
            <a:srcRect l="28815" t="0" r="11053" b="0"/>
            <a:stretch>
              <a:fillRect/>
            </a:stretch>
          </p:blipFill>
          <p:spPr>
            <a:xfrm flipH="false" flipV="false">
              <a:off x="0" y="0"/>
              <a:ext cx="9739593" cy="10657856"/>
            </a:xfrm>
            <a:prstGeom prst="rect">
              <a:avLst/>
            </a:prstGeom>
          </p:spPr>
        </p:pic>
      </p:grpSp>
      <p:grpSp>
        <p:nvGrpSpPr>
          <p:cNvPr name="Group 8" id="8"/>
          <p:cNvGrpSpPr/>
          <p:nvPr/>
        </p:nvGrpSpPr>
        <p:grpSpPr>
          <a:xfrm rot="0">
            <a:off x="619537" y="8172754"/>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0" id="10"/>
          <p:cNvGrpSpPr/>
          <p:nvPr/>
        </p:nvGrpSpPr>
        <p:grpSpPr>
          <a:xfrm rot="5400000">
            <a:off x="618228" y="566151"/>
            <a:ext cx="1635964" cy="1633346"/>
            <a:chOff x="0" y="0"/>
            <a:chExt cx="6350000" cy="6339840"/>
          </a:xfrm>
        </p:grpSpPr>
        <p:sp>
          <p:nvSpPr>
            <p:cNvPr name="Freeform 11" id="11"/>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TextBox 12" id="12"/>
          <p:cNvSpPr txBox="true"/>
          <p:nvPr/>
        </p:nvSpPr>
        <p:spPr>
          <a:xfrm rot="0">
            <a:off x="619537" y="1165854"/>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ExtraBold"/>
              </a:rPr>
              <a:t>USE CASES</a:t>
            </a:r>
            <a:r>
              <a:rPr lang="en-US" sz="6000" spc="300">
                <a:solidFill>
                  <a:srgbClr val="2B4A9D"/>
                </a:solidFill>
                <a:latin typeface="Poppins ExtraBold"/>
              </a:rPr>
              <a:t> </a:t>
            </a:r>
          </a:p>
        </p:txBody>
      </p:sp>
      <p:sp>
        <p:nvSpPr>
          <p:cNvPr name="TextBox 13" id="13"/>
          <p:cNvSpPr txBox="true"/>
          <p:nvPr/>
        </p:nvSpPr>
        <p:spPr>
          <a:xfrm rot="0">
            <a:off x="1019587" y="2134131"/>
            <a:ext cx="7783226" cy="5543550"/>
          </a:xfrm>
          <a:prstGeom prst="rect">
            <a:avLst/>
          </a:prstGeom>
        </p:spPr>
        <p:txBody>
          <a:bodyPr anchor="t" rtlCol="false" tIns="0" lIns="0" bIns="0" rIns="0">
            <a:spAutoFit/>
          </a:bodyPr>
          <a:lstStyle/>
          <a:p>
            <a:pPr marL="690882" indent="-345441" lvl="1">
              <a:lnSpc>
                <a:spcPts val="4480"/>
              </a:lnSpc>
              <a:buFont typeface="Arial"/>
              <a:buChar char="•"/>
            </a:pPr>
            <a:r>
              <a:rPr lang="en-US" sz="3200" spc="320">
                <a:solidFill>
                  <a:srgbClr val="000000"/>
                </a:solidFill>
                <a:latin typeface="Lato"/>
              </a:rPr>
              <a:t>EDUCATIONAL PURPOSES</a:t>
            </a:r>
          </a:p>
          <a:p>
            <a:pPr>
              <a:lnSpc>
                <a:spcPts val="4480"/>
              </a:lnSpc>
            </a:pPr>
          </a:p>
          <a:p>
            <a:pPr marL="690882" indent="-345441" lvl="1">
              <a:lnSpc>
                <a:spcPts val="4480"/>
              </a:lnSpc>
              <a:buFont typeface="Arial"/>
              <a:buChar char="•"/>
            </a:pPr>
            <a:r>
              <a:rPr lang="en-US" sz="3200" spc="320">
                <a:solidFill>
                  <a:srgbClr val="000000"/>
                </a:solidFill>
                <a:latin typeface="Lato"/>
              </a:rPr>
              <a:t>RESEARCH AND ANALYSIS </a:t>
            </a:r>
          </a:p>
          <a:p>
            <a:pPr>
              <a:lnSpc>
                <a:spcPts val="4480"/>
              </a:lnSpc>
            </a:pPr>
          </a:p>
          <a:p>
            <a:pPr marL="690882" indent="-345441" lvl="1">
              <a:lnSpc>
                <a:spcPts val="4480"/>
              </a:lnSpc>
              <a:buFont typeface="Arial"/>
              <a:buChar char="•"/>
            </a:pPr>
            <a:r>
              <a:rPr lang="en-US" sz="3200" spc="320">
                <a:solidFill>
                  <a:srgbClr val="000000"/>
                </a:solidFill>
                <a:latin typeface="Lato"/>
              </a:rPr>
              <a:t>CONTENT CURATION</a:t>
            </a:r>
          </a:p>
          <a:p>
            <a:pPr>
              <a:lnSpc>
                <a:spcPts val="4480"/>
              </a:lnSpc>
            </a:pPr>
          </a:p>
          <a:p>
            <a:pPr marL="690882" indent="-345441" lvl="1">
              <a:lnSpc>
                <a:spcPts val="4480"/>
              </a:lnSpc>
              <a:buFont typeface="Arial"/>
              <a:buChar char="•"/>
            </a:pPr>
            <a:r>
              <a:rPr lang="en-US" sz="3200" spc="320">
                <a:solidFill>
                  <a:srgbClr val="000000"/>
                </a:solidFill>
                <a:latin typeface="Lato"/>
              </a:rPr>
              <a:t>PERSONAL USE</a:t>
            </a:r>
          </a:p>
          <a:p>
            <a:pPr>
              <a:lnSpc>
                <a:spcPts val="4480"/>
              </a:lnSpc>
            </a:pPr>
          </a:p>
          <a:p>
            <a:pPr marL="690882" indent="-345441" lvl="1">
              <a:lnSpc>
                <a:spcPts val="4480"/>
              </a:lnSpc>
              <a:buFont typeface="Arial"/>
              <a:buChar char="•"/>
            </a:pPr>
            <a:r>
              <a:rPr lang="en-US" sz="3200" spc="320">
                <a:solidFill>
                  <a:srgbClr val="000000"/>
                </a:solidFill>
                <a:latin typeface="Lato"/>
              </a:rPr>
              <a:t>PROFESSIONAL USE</a:t>
            </a:r>
          </a:p>
          <a:p>
            <a:pPr>
              <a:lnSpc>
                <a:spcPts val="3920"/>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76816" y="0"/>
            <a:ext cx="452408" cy="10287000"/>
            <a:chOff x="0" y="0"/>
            <a:chExt cx="165040" cy="3752725"/>
          </a:xfrm>
        </p:grpSpPr>
        <p:sp>
          <p:nvSpPr>
            <p:cNvPr name="Freeform 3" id="3"/>
            <p:cNvSpPr/>
            <p:nvPr/>
          </p:nvSpPr>
          <p:spPr>
            <a:xfrm flipH="false" flipV="false" rot="0">
              <a:off x="0" y="0"/>
              <a:ext cx="165040" cy="3752726"/>
            </a:xfrm>
            <a:custGeom>
              <a:avLst/>
              <a:gdLst/>
              <a:ahLst/>
              <a:cxnLst/>
              <a:rect r="r" b="b" t="t" l="l"/>
              <a:pathLst>
                <a:path h="3752726" w="165040">
                  <a:moveTo>
                    <a:pt x="0" y="0"/>
                  </a:moveTo>
                  <a:lnTo>
                    <a:pt x="165040" y="0"/>
                  </a:lnTo>
                  <a:lnTo>
                    <a:pt x="165040" y="3752726"/>
                  </a:lnTo>
                  <a:lnTo>
                    <a:pt x="0" y="3752726"/>
                  </a:lnTo>
                  <a:close/>
                </a:path>
              </a:pathLst>
            </a:custGeom>
            <a:solidFill>
              <a:srgbClr val="2B4A9D"/>
            </a:solidFill>
          </p:spPr>
        </p:sp>
      </p:grpSp>
      <p:grpSp>
        <p:nvGrpSpPr>
          <p:cNvPr name="Group 4" id="4"/>
          <p:cNvGrpSpPr/>
          <p:nvPr/>
        </p:nvGrpSpPr>
        <p:grpSpPr>
          <a:xfrm rot="-2700000">
            <a:off x="15385959" y="1860459"/>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15742560" y="221706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11524419" y="-3920369"/>
            <a:ext cx="6164339" cy="6164339"/>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grpSp>
        <p:nvGrpSpPr>
          <p:cNvPr name="Group 10" id="10"/>
          <p:cNvGrpSpPr/>
          <p:nvPr/>
        </p:nvGrpSpPr>
        <p:grpSpPr>
          <a:xfrm rot="-5400000">
            <a:off x="568482" y="1960670"/>
            <a:ext cx="829509" cy="1966473"/>
            <a:chOff x="0" y="0"/>
            <a:chExt cx="2354580" cy="5581882"/>
          </a:xfrm>
        </p:grpSpPr>
        <p:sp>
          <p:nvSpPr>
            <p:cNvPr name="Freeform 11" id="11"/>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grpSp>
        <p:nvGrpSpPr>
          <p:cNvPr name="Group 12" id="12"/>
          <p:cNvGrpSpPr/>
          <p:nvPr/>
        </p:nvGrpSpPr>
        <p:grpSpPr>
          <a:xfrm rot="-5400000">
            <a:off x="4980926" y="-2587876"/>
            <a:ext cx="1629197" cy="7951652"/>
            <a:chOff x="0" y="0"/>
            <a:chExt cx="2354580" cy="11492046"/>
          </a:xfrm>
        </p:grpSpPr>
        <p:sp>
          <p:nvSpPr>
            <p:cNvPr name="Freeform 13" id="13"/>
            <p:cNvSpPr/>
            <p:nvPr/>
          </p:nvSpPr>
          <p:spPr>
            <a:xfrm flipH="false" flipV="false" rot="0">
              <a:off x="0" y="0"/>
              <a:ext cx="2353310" cy="11492046"/>
            </a:xfrm>
            <a:custGeom>
              <a:avLst/>
              <a:gdLst/>
              <a:ahLst/>
              <a:cxnLst/>
              <a:rect r="r" b="b" t="t" l="l"/>
              <a:pathLst>
                <a:path h="11492046" w="2353310">
                  <a:moveTo>
                    <a:pt x="784860" y="11424736"/>
                  </a:moveTo>
                  <a:cubicBezTo>
                    <a:pt x="905510" y="11465376"/>
                    <a:pt x="1042670" y="11492046"/>
                    <a:pt x="1177290" y="11492046"/>
                  </a:cubicBezTo>
                  <a:cubicBezTo>
                    <a:pt x="1311910" y="11492046"/>
                    <a:pt x="1441450" y="11469186"/>
                    <a:pt x="1560830" y="11428546"/>
                  </a:cubicBezTo>
                  <a:cubicBezTo>
                    <a:pt x="1563370" y="11427276"/>
                    <a:pt x="1565910" y="11427276"/>
                    <a:pt x="1568450" y="11426006"/>
                  </a:cubicBezTo>
                  <a:cubicBezTo>
                    <a:pt x="2016760" y="11263446"/>
                    <a:pt x="2346960" y="10834186"/>
                    <a:pt x="2353310" y="10306003"/>
                  </a:cubicBezTo>
                  <a:lnTo>
                    <a:pt x="2353310" y="0"/>
                  </a:lnTo>
                  <a:lnTo>
                    <a:pt x="0" y="0"/>
                  </a:lnTo>
                  <a:lnTo>
                    <a:pt x="0" y="10298100"/>
                  </a:lnTo>
                  <a:cubicBezTo>
                    <a:pt x="6350" y="10836725"/>
                    <a:pt x="331470" y="11265986"/>
                    <a:pt x="784860" y="11424736"/>
                  </a:cubicBezTo>
                  <a:close/>
                </a:path>
              </a:pathLst>
            </a:custGeom>
            <a:solidFill>
              <a:srgbClr val="2B4A9D"/>
            </a:solidFill>
          </p:spPr>
        </p:sp>
      </p:grpSp>
      <p:grpSp>
        <p:nvGrpSpPr>
          <p:cNvPr name="Group 14" id="14"/>
          <p:cNvGrpSpPr/>
          <p:nvPr/>
        </p:nvGrpSpPr>
        <p:grpSpPr>
          <a:xfrm rot="-5400000">
            <a:off x="568482" y="3304528"/>
            <a:ext cx="829509" cy="1966473"/>
            <a:chOff x="0" y="0"/>
            <a:chExt cx="2354580" cy="5581882"/>
          </a:xfrm>
        </p:grpSpPr>
        <p:sp>
          <p:nvSpPr>
            <p:cNvPr name="Freeform 15" id="15"/>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16" id="16"/>
          <p:cNvSpPr txBox="true"/>
          <p:nvPr/>
        </p:nvSpPr>
        <p:spPr>
          <a:xfrm rot="0">
            <a:off x="1342168" y="2648681"/>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1</a:t>
            </a:r>
          </a:p>
        </p:txBody>
      </p:sp>
      <p:sp>
        <p:nvSpPr>
          <p:cNvPr name="TextBox 17" id="17"/>
          <p:cNvSpPr txBox="true"/>
          <p:nvPr/>
        </p:nvSpPr>
        <p:spPr>
          <a:xfrm rot="0">
            <a:off x="1376816" y="3992540"/>
            <a:ext cx="487056" cy="5237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2</a:t>
            </a:r>
          </a:p>
        </p:txBody>
      </p:sp>
      <p:sp>
        <p:nvSpPr>
          <p:cNvPr name="TextBox 18" id="18"/>
          <p:cNvSpPr txBox="true"/>
          <p:nvPr/>
        </p:nvSpPr>
        <p:spPr>
          <a:xfrm rot="0">
            <a:off x="2123218" y="887905"/>
            <a:ext cx="7020782" cy="961901"/>
          </a:xfrm>
          <a:prstGeom prst="rect">
            <a:avLst/>
          </a:prstGeom>
        </p:spPr>
        <p:txBody>
          <a:bodyPr anchor="t" rtlCol="false" tIns="0" lIns="0" bIns="0" rIns="0">
            <a:spAutoFit/>
          </a:bodyPr>
          <a:lstStyle/>
          <a:p>
            <a:pPr algn="ctr">
              <a:lnSpc>
                <a:spcPts val="6885"/>
              </a:lnSpc>
            </a:pPr>
            <a:r>
              <a:rPr lang="en-US" sz="6557" spc="327">
                <a:solidFill>
                  <a:srgbClr val="FFFFFF"/>
                </a:solidFill>
                <a:latin typeface="Poppins ExtraBold"/>
              </a:rPr>
              <a:t>Libraries</a:t>
            </a:r>
          </a:p>
        </p:txBody>
      </p:sp>
      <p:grpSp>
        <p:nvGrpSpPr>
          <p:cNvPr name="Group 19" id="19"/>
          <p:cNvGrpSpPr/>
          <p:nvPr/>
        </p:nvGrpSpPr>
        <p:grpSpPr>
          <a:xfrm rot="-5400000">
            <a:off x="568482" y="4671063"/>
            <a:ext cx="829509" cy="1966473"/>
            <a:chOff x="0" y="0"/>
            <a:chExt cx="2354580" cy="5581882"/>
          </a:xfrm>
        </p:grpSpPr>
        <p:sp>
          <p:nvSpPr>
            <p:cNvPr name="Freeform 20" id="20"/>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1" id="21"/>
          <p:cNvSpPr txBox="true"/>
          <p:nvPr/>
        </p:nvSpPr>
        <p:spPr>
          <a:xfrm rot="0">
            <a:off x="1376816" y="5340694"/>
            <a:ext cx="487056"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3</a:t>
            </a:r>
          </a:p>
        </p:txBody>
      </p:sp>
      <p:grpSp>
        <p:nvGrpSpPr>
          <p:cNvPr name="Group 22" id="22"/>
          <p:cNvGrpSpPr/>
          <p:nvPr/>
        </p:nvGrpSpPr>
        <p:grpSpPr>
          <a:xfrm rot="-5400000">
            <a:off x="568482" y="6205421"/>
            <a:ext cx="829509" cy="1966473"/>
            <a:chOff x="0" y="0"/>
            <a:chExt cx="2354580" cy="5581882"/>
          </a:xfrm>
        </p:grpSpPr>
        <p:sp>
          <p:nvSpPr>
            <p:cNvPr name="Freeform 23" id="23"/>
            <p:cNvSpPr/>
            <p:nvPr/>
          </p:nvSpPr>
          <p:spPr>
            <a:xfrm flipH="false" flipV="false" rot="0">
              <a:off x="0" y="0"/>
              <a:ext cx="2353310" cy="5581882"/>
            </a:xfrm>
            <a:custGeom>
              <a:avLst/>
              <a:gdLst/>
              <a:ahLst/>
              <a:cxnLst/>
              <a:rect r="r" b="b" t="t" l="l"/>
              <a:pathLst>
                <a:path h="5581882" w="2353310">
                  <a:moveTo>
                    <a:pt x="784860" y="5514572"/>
                  </a:moveTo>
                  <a:cubicBezTo>
                    <a:pt x="905510" y="5555212"/>
                    <a:pt x="1042670" y="5581882"/>
                    <a:pt x="1177290" y="5581882"/>
                  </a:cubicBezTo>
                  <a:cubicBezTo>
                    <a:pt x="1311910" y="5581882"/>
                    <a:pt x="1441450" y="5559022"/>
                    <a:pt x="1560830" y="5518382"/>
                  </a:cubicBezTo>
                  <a:cubicBezTo>
                    <a:pt x="1563370" y="5517112"/>
                    <a:pt x="1565910" y="5517112"/>
                    <a:pt x="1568450" y="5515842"/>
                  </a:cubicBezTo>
                  <a:cubicBezTo>
                    <a:pt x="2016760" y="5353282"/>
                    <a:pt x="2346960" y="4924022"/>
                    <a:pt x="2353310" y="4414025"/>
                  </a:cubicBezTo>
                  <a:lnTo>
                    <a:pt x="2353310" y="0"/>
                  </a:lnTo>
                  <a:lnTo>
                    <a:pt x="0" y="0"/>
                  </a:lnTo>
                  <a:lnTo>
                    <a:pt x="0" y="4410668"/>
                  </a:lnTo>
                  <a:cubicBezTo>
                    <a:pt x="6350" y="4926562"/>
                    <a:pt x="331470" y="5355822"/>
                    <a:pt x="784860" y="5514572"/>
                  </a:cubicBezTo>
                  <a:close/>
                </a:path>
              </a:pathLst>
            </a:custGeom>
            <a:solidFill>
              <a:srgbClr val="2B4A9D"/>
            </a:solidFill>
          </p:spPr>
        </p:sp>
      </p:grpSp>
      <p:sp>
        <p:nvSpPr>
          <p:cNvPr name="TextBox 24" id="24"/>
          <p:cNvSpPr txBox="true"/>
          <p:nvPr/>
        </p:nvSpPr>
        <p:spPr>
          <a:xfrm rot="0">
            <a:off x="1433239" y="6893383"/>
            <a:ext cx="259199" cy="523875"/>
          </a:xfrm>
          <a:prstGeom prst="rect">
            <a:avLst/>
          </a:prstGeom>
        </p:spPr>
        <p:txBody>
          <a:bodyPr anchor="t" rtlCol="false" tIns="0" lIns="0" bIns="0" rIns="0">
            <a:spAutoFit/>
          </a:bodyPr>
          <a:lstStyle/>
          <a:p>
            <a:pPr algn="ctr">
              <a:lnSpc>
                <a:spcPts val="4200"/>
              </a:lnSpc>
            </a:pPr>
            <a:r>
              <a:rPr lang="en-US" sz="3000" spc="300">
                <a:solidFill>
                  <a:srgbClr val="FFFFFF"/>
                </a:solidFill>
                <a:latin typeface="Lato Bold"/>
              </a:rPr>
              <a:t>4</a:t>
            </a:r>
          </a:p>
        </p:txBody>
      </p:sp>
      <p:sp>
        <p:nvSpPr>
          <p:cNvPr name="TextBox 25" id="25"/>
          <p:cNvSpPr txBox="true"/>
          <p:nvPr/>
        </p:nvSpPr>
        <p:spPr>
          <a:xfrm rot="0">
            <a:off x="2123218" y="2592067"/>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STREAMLIT</a:t>
            </a:r>
          </a:p>
        </p:txBody>
      </p:sp>
      <p:sp>
        <p:nvSpPr>
          <p:cNvPr name="TextBox 26" id="26"/>
          <p:cNvSpPr txBox="true"/>
          <p:nvPr/>
        </p:nvSpPr>
        <p:spPr>
          <a:xfrm rot="0">
            <a:off x="2123218" y="3992540"/>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SUMY</a:t>
            </a:r>
          </a:p>
        </p:txBody>
      </p:sp>
      <p:sp>
        <p:nvSpPr>
          <p:cNvPr name="TextBox 27" id="27"/>
          <p:cNvSpPr txBox="true"/>
          <p:nvPr/>
        </p:nvSpPr>
        <p:spPr>
          <a:xfrm rot="0">
            <a:off x="2123218" y="5284179"/>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YOUTUBE_TRANSCRIPT_API</a:t>
            </a:r>
          </a:p>
        </p:txBody>
      </p:sp>
      <p:sp>
        <p:nvSpPr>
          <p:cNvPr name="TextBox 28" id="28"/>
          <p:cNvSpPr txBox="true"/>
          <p:nvPr/>
        </p:nvSpPr>
        <p:spPr>
          <a:xfrm rot="0">
            <a:off x="2123218" y="6836868"/>
            <a:ext cx="8926205" cy="580390"/>
          </a:xfrm>
          <a:prstGeom prst="rect">
            <a:avLst/>
          </a:prstGeom>
        </p:spPr>
        <p:txBody>
          <a:bodyPr anchor="t" rtlCol="false" tIns="0" lIns="0" bIns="0" rIns="0">
            <a:spAutoFit/>
          </a:bodyPr>
          <a:lstStyle/>
          <a:p>
            <a:pPr>
              <a:lnSpc>
                <a:spcPts val="4760"/>
              </a:lnSpc>
            </a:pPr>
            <a:r>
              <a:rPr lang="en-US" sz="3400" spc="340">
                <a:solidFill>
                  <a:srgbClr val="2B4A9D"/>
                </a:solidFill>
                <a:latin typeface="Lato Bold"/>
              </a:rPr>
              <a:t>TRANSFORMERS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DAFliPOCXGY</dc:identifier>
  <dcterms:modified xsi:type="dcterms:W3CDTF">2011-08-01T06:04:30Z</dcterms:modified>
  <cp:revision>1</cp:revision>
  <dc:title>Youtube FinalPresentation</dc:title>
</cp:coreProperties>
</file>